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olors1.xml" ContentType="application/vnd.ms-office.chartcolorstyle+xml"/>
  <Override PartName="/ppt/charts/colors2.xml" ContentType="application/vnd.ms-office.chartcolorstyle+xml"/>
  <Override PartName="/ppt/charts/colors3.xml" ContentType="application/vnd.ms-office.chartcolorstyle+xml"/>
  <Override PartName="/ppt/charts/style1.xml" ContentType="application/vnd.ms-office.chartstyle+xml"/>
  <Override PartName="/ppt/charts/style2.xml" ContentType="application/vnd.ms-office.chartstyle+xml"/>
  <Override PartName="/ppt/charts/style3.xml" ContentType="application/vnd.ms-office.chart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8" r:id="rId5"/>
    <p:sldId id="387" r:id="rId6"/>
    <p:sldId id="376" r:id="rId7"/>
    <p:sldId id="401" r:id="rId8"/>
    <p:sldId id="374" r:id="rId9"/>
    <p:sldId id="393" r:id="rId10"/>
    <p:sldId id="377" r:id="rId11"/>
    <p:sldId id="390" r:id="rId12"/>
    <p:sldId id="392" r:id="rId13"/>
    <p:sldId id="400" r:id="rId14"/>
    <p:sldId id="260" r:id="rId15"/>
    <p:sldId id="359" r:id="rId16"/>
    <p:sldId id="360" r:id="rId17"/>
    <p:sldId id="357" r:id="rId18"/>
    <p:sldId id="381" r:id="rId19"/>
    <p:sldId id="383" r:id="rId20"/>
    <p:sldId id="380" r:id="rId21"/>
    <p:sldId id="378" r:id="rId22"/>
    <p:sldId id="382" r:id="rId23"/>
    <p:sldId id="391" r:id="rId24"/>
    <p:sldId id="379" r:id="rId25"/>
    <p:sldId id="385" r:id="rId26"/>
    <p:sldId id="386" r:id="rId27"/>
    <p:sldId id="396" r:id="rId28"/>
    <p:sldId id="402" r:id="rId29"/>
    <p:sldId id="399" r:id="rId30"/>
    <p:sldId id="389" r:id="rId31"/>
    <p:sldId id="394" r:id="rId32"/>
    <p:sldId id="372" r:id="rId33"/>
    <p:sldId id="395" r:id="rId34"/>
    <p:sldId id="364"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User\Documents\2020\UN\WSIS\Internet%20Users%20stats.xlsx"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C:\Users\User\Documents\2020\UN\WSIS\Internet%20Users%20stats.xlsx" TargetMode="External"/></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file:///C:\Users\User\Documents\2020\UN\WSIS\Internet%20Users%20sta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r>
              <a:rPr b="1"/>
              <a:t>% Internet Penetration in the Top 20 Countries with Highest Internet Users</a:t>
            </a:r>
            <a:endParaRPr b="1"/>
          </a:p>
        </c:rich>
      </c:tx>
      <c:layout/>
      <c:overlay val="0"/>
      <c:spPr>
        <a:solidFill>
          <a:schemeClr val="tx2">
            <a:lumMod val="20000"/>
            <a:lumOff val="80000"/>
          </a:schemeClr>
        </a:solidFill>
        <a:ln w="28575" cmpd="sng">
          <a:solidFill>
            <a:srgbClr val="002060"/>
          </a:solidFill>
          <a:prstDash val="solid"/>
        </a:ln>
        <a:effectLst/>
      </c:spPr>
    </c:title>
    <c:autoTitleDeleted val="0"/>
    <c:plotArea>
      <c:layout/>
      <c:barChart>
        <c:barDir val="col"/>
        <c:grouping val="clustered"/>
        <c:varyColors val="0"/>
        <c:ser>
          <c:idx val="0"/>
          <c:order val="0"/>
          <c:spPr>
            <a:solidFill>
              <a:srgbClr val="002060"/>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'[Internet Users stats.xlsx]WorldTop20Users'!$D$8:$D$27</c:f>
              <c:strCache>
                <c:ptCount val="20"/>
                <c:pt idx="0">
                  <c:v>China</c:v>
                </c:pt>
                <c:pt idx="1">
                  <c:v>India</c:v>
                </c:pt>
                <c:pt idx="2">
                  <c:v>United States</c:v>
                </c:pt>
                <c:pt idx="3">
                  <c:v>Indonesia</c:v>
                </c:pt>
                <c:pt idx="4">
                  <c:v>Brazil</c:v>
                </c:pt>
                <c:pt idx="5">
                  <c:v>Nigeria</c:v>
                </c:pt>
                <c:pt idx="6">
                  <c:v>Japan</c:v>
                </c:pt>
                <c:pt idx="7">
                  <c:v>Russia</c:v>
                </c:pt>
                <c:pt idx="8">
                  <c:v>Bangladesh</c:v>
                </c:pt>
                <c:pt idx="9">
                  <c:v>Mexico</c:v>
                </c:pt>
                <c:pt idx="10">
                  <c:v>Germany</c:v>
                </c:pt>
                <c:pt idx="11">
                  <c:v>Philippines</c:v>
                </c:pt>
                <c:pt idx="12">
                  <c:v>Turkey</c:v>
                </c:pt>
                <c:pt idx="13">
                  <c:v>Vietnam</c:v>
                </c:pt>
                <c:pt idx="14">
                  <c:v>United Kingdom</c:v>
                </c:pt>
                <c:pt idx="15">
                  <c:v>Iran</c:v>
                </c:pt>
                <c:pt idx="16">
                  <c:v>France</c:v>
                </c:pt>
                <c:pt idx="17">
                  <c:v>Thailand</c:v>
                </c:pt>
                <c:pt idx="18">
                  <c:v>Italy</c:v>
                </c:pt>
                <c:pt idx="19">
                  <c:v>Egypt</c:v>
                </c:pt>
              </c:strCache>
            </c:strRef>
          </c:cat>
          <c:val>
            <c:numRef>
              <c:f>'[Internet Users stats.xlsx]WorldTop20Users'!$K$8:$K$27</c:f>
              <c:numCache>
                <c:formatCode>0_ </c:formatCode>
                <c:ptCount val="20"/>
                <c:pt idx="0">
                  <c:v>59.3442108084484</c:v>
                </c:pt>
                <c:pt idx="1">
                  <c:v>40.9136152608685</c:v>
                </c:pt>
                <c:pt idx="2">
                  <c:v>94.6587186094772</c:v>
                </c:pt>
                <c:pt idx="3">
                  <c:v>62.6125097096278</c:v>
                </c:pt>
                <c:pt idx="4">
                  <c:v>70.1802006704401</c:v>
                </c:pt>
                <c:pt idx="5">
                  <c:v>61.1619532238419</c:v>
                </c:pt>
                <c:pt idx="6">
                  <c:v>93.5137838162853</c:v>
                </c:pt>
                <c:pt idx="7">
                  <c:v>79.7302709760221</c:v>
                </c:pt>
                <c:pt idx="8">
                  <c:v>57.1979797871973</c:v>
                </c:pt>
                <c:pt idx="9">
                  <c:v>66.5014031229286</c:v>
                </c:pt>
                <c:pt idx="10">
                  <c:v>94.4423825271912</c:v>
                </c:pt>
                <c:pt idx="11">
                  <c:v>72.0927384926803</c:v>
                </c:pt>
                <c:pt idx="12">
                  <c:v>81.9397053562378</c:v>
                </c:pt>
                <c:pt idx="13">
                  <c:v>100</c:v>
                </c:pt>
                <c:pt idx="14">
                  <c:v>93.6041241250719</c:v>
                </c:pt>
                <c:pt idx="15">
                  <c:v>80.4861977164297</c:v>
                </c:pt>
                <c:pt idx="16">
                  <c:v>92.5669357666389</c:v>
                </c:pt>
                <c:pt idx="17">
                  <c:v>81.6619168561916</c:v>
                </c:pt>
                <c:pt idx="18">
                  <c:v>90.6328879316347</c:v>
                </c:pt>
                <c:pt idx="19">
                  <c:v>48.1084474777417</c:v>
                </c:pt>
              </c:numCache>
            </c:numRef>
          </c:val>
        </c:ser>
        <c:dLbls>
          <c:showLegendKey val="0"/>
          <c:showVal val="1"/>
          <c:showCatName val="0"/>
          <c:showSerName val="0"/>
          <c:showPercent val="0"/>
          <c:showBubbleSize val="0"/>
        </c:dLbls>
        <c:gapWidth val="219"/>
        <c:overlap val="-27"/>
        <c:axId val="514097897"/>
        <c:axId val="870771083"/>
      </c:barChart>
      <c:catAx>
        <c:axId val="514097897"/>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1" i="0" u="none" strike="noStrike" kern="1200" baseline="0">
                <a:solidFill>
                  <a:schemeClr val="tx1">
                    <a:lumMod val="65000"/>
                    <a:lumOff val="35000"/>
                  </a:schemeClr>
                </a:solidFill>
                <a:latin typeface="+mn-lt"/>
                <a:ea typeface="+mn-ea"/>
                <a:cs typeface="+mn-cs"/>
              </a:defRPr>
            </a:pPr>
          </a:p>
        </c:txPr>
        <c:crossAx val="870771083"/>
        <c:crosses val="autoZero"/>
        <c:auto val="1"/>
        <c:lblAlgn val="ctr"/>
        <c:lblOffset val="100"/>
        <c:noMultiLvlLbl val="0"/>
      </c:catAx>
      <c:valAx>
        <c:axId val="870771083"/>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514097897"/>
        <c:crosses val="autoZero"/>
        <c:crossBetween val="between"/>
      </c:valAx>
      <c:spPr>
        <a:noFill/>
        <a:ln>
          <a:noFill/>
        </a:ln>
        <a:effectLst/>
      </c:spPr>
    </c:plotArea>
    <c:plotVisOnly val="1"/>
    <c:dispBlanksAs val="gap"/>
    <c:showDLblsOverMax val="0"/>
  </c:chart>
  <c:spPr>
    <a:solidFill>
      <a:schemeClr val="bg1"/>
    </a:solidFill>
    <a:ln w="25400" cap="flat" cmpd="sng" algn="ctr">
      <a:solidFill>
        <a:schemeClr val="accent5">
          <a:lumMod val="50000"/>
        </a:schemeClr>
      </a:solidFill>
      <a:prstDash val="solid"/>
      <a:round/>
    </a:ln>
    <a:effectLst/>
  </c:spPr>
  <c:txPr>
    <a:bodyPr/>
    <a:lstStyle/>
    <a:p>
      <a:pPr>
        <a:defRPr lang="en-US"/>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r>
              <a:rPr b="1"/>
              <a:t>Top20 Countries with Highest Internet Users in Africa</a:t>
            </a:r>
            <a:endParaRPr b="1"/>
          </a:p>
        </c:rich>
      </c:tx>
      <c:layout>
        <c:manualLayout>
          <c:xMode val="edge"/>
          <c:yMode val="edge"/>
          <c:x val="0.180873461771928"/>
          <c:y val="0.0242013779228223"/>
        </c:manualLayout>
      </c:layout>
      <c:overlay val="0"/>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ln>
          <a:solidFill>
            <a:srgbClr val="C00000"/>
          </a:solidFill>
        </a:ln>
        <a:effectLst/>
      </c:spPr>
    </c:title>
    <c:autoTitleDeleted val="0"/>
    <c:plotArea>
      <c:layout>
        <c:manualLayout>
          <c:layoutTarget val="inner"/>
          <c:xMode val="edge"/>
          <c:yMode val="edge"/>
          <c:x val="0.153416666666667"/>
          <c:y val="0.185246166263115"/>
          <c:w val="0.884900284900285"/>
          <c:h val="0.553478611783697"/>
        </c:manualLayout>
      </c:layout>
      <c:barChart>
        <c:barDir val="col"/>
        <c:grouping val="clustered"/>
        <c:varyColors val="0"/>
        <c:ser>
          <c:idx val="0"/>
          <c:order val="0"/>
          <c:spPr>
            <a:solidFill>
              <a:srgbClr val="002060"/>
            </a:solidFill>
            <a:ln>
              <a:noFill/>
            </a:ln>
            <a:effectLst/>
          </c:spPr>
          <c:invertIfNegative val="0"/>
          <c:dLbls>
            <c:dLbl>
              <c:idx val="1"/>
              <c:layout>
                <c:manualLayout>
                  <c:x val="0.0229166666666667"/>
                  <c:y val="-0.25181598062954"/>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00208333333333333"/>
                  <c:y val="-0.205811138014528"/>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0270833333333333"/>
                  <c:y val="-0.230024213075061"/>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00625"/>
                  <c:y val="-0.208232445520581"/>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00208333333333333"/>
                  <c:y val="-0.13559322033898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0.00625"/>
                  <c:y val="-0.0799031476997579"/>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0.01875"/>
                  <c:y val="-0.341404358353511"/>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0.0166666666666667"/>
                  <c:y val="-0.29782082324455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0.00625"/>
                  <c:y val="-0.280871670702179"/>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0.0208333333333333"/>
                  <c:y val="-0.24455205811138"/>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0.03125"/>
                  <c:y val="-0.203389830508475"/>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0.025"/>
                  <c:y val="-0.355932203389831"/>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0.0270833333333333"/>
                  <c:y val="-0.147699757869249"/>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0.0208333333333333"/>
                  <c:y val="-0.28329297820823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0.01875"/>
                  <c:y val="-0.159806295399516"/>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0.00416666666666667"/>
                  <c:y val="-0.38014527845036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0.00833333333333333"/>
                  <c:y val="-0.130750605326877"/>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0.00625"/>
                  <c:y val="-0.324455205811138"/>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0"/>
                  <c:y val="-0.198547215496368"/>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'[Internet Users stats.xlsx]Highest Users in Africa'!$B$6:$B$25</c:f>
              <c:strCache>
                <c:ptCount val="20"/>
                <c:pt idx="0">
                  <c:v>Nigeria</c:v>
                </c:pt>
                <c:pt idx="1">
                  <c:v>Egypt</c:v>
                </c:pt>
                <c:pt idx="2">
                  <c:v>Kenya</c:v>
                </c:pt>
                <c:pt idx="3">
                  <c:v>South Africa</c:v>
                </c:pt>
                <c:pt idx="4">
                  <c:v>Algeria</c:v>
                </c:pt>
                <c:pt idx="5">
                  <c:v>Morocco</c:v>
                </c:pt>
                <c:pt idx="6">
                  <c:v>Tanzania</c:v>
                </c:pt>
                <c:pt idx="7">
                  <c:v>Ethiopia</c:v>
                </c:pt>
                <c:pt idx="8">
                  <c:v>Uganda</c:v>
                </c:pt>
                <c:pt idx="9">
                  <c:v>Sudan</c:v>
                </c:pt>
                <c:pt idx="10">
                  <c:v>Mali</c:v>
                </c:pt>
                <c:pt idx="11">
                  <c:v>Cote d'Ivoire</c:v>
                </c:pt>
                <c:pt idx="12">
                  <c:v>Ghana</c:v>
                </c:pt>
                <c:pt idx="13">
                  <c:v>Zambia</c:v>
                </c:pt>
                <c:pt idx="14">
                  <c:v>Senegal</c:v>
                </c:pt>
                <c:pt idx="15">
                  <c:v>Zimbabwe</c:v>
                </c:pt>
                <c:pt idx="16">
                  <c:v>Tunisia</c:v>
                </c:pt>
                <c:pt idx="17">
                  <c:v>Congo, Dem. Rep.</c:v>
                </c:pt>
                <c:pt idx="18">
                  <c:v>Angola</c:v>
                </c:pt>
                <c:pt idx="19">
                  <c:v>Mozambique</c:v>
                </c:pt>
              </c:strCache>
            </c:strRef>
          </c:cat>
          <c:val>
            <c:numRef>
              <c:f>'[Internet Users stats.xlsx]Highest Users in Africa'!$E$6:$E$25</c:f>
              <c:numCache>
                <c:formatCode>#,##0</c:formatCode>
                <c:ptCount val="20"/>
                <c:pt idx="0">
                  <c:v>126078999</c:v>
                </c:pt>
                <c:pt idx="1">
                  <c:v>49231493</c:v>
                </c:pt>
                <c:pt idx="2">
                  <c:v>46870422</c:v>
                </c:pt>
                <c:pt idx="3">
                  <c:v>32615165</c:v>
                </c:pt>
                <c:pt idx="4">
                  <c:v>25428159</c:v>
                </c:pt>
                <c:pt idx="5">
                  <c:v>23739581</c:v>
                </c:pt>
                <c:pt idx="6">
                  <c:v>23142960</c:v>
                </c:pt>
                <c:pt idx="7">
                  <c:v>20507255</c:v>
                </c:pt>
                <c:pt idx="8">
                  <c:v>18502166</c:v>
                </c:pt>
                <c:pt idx="9">
                  <c:v>13124100</c:v>
                </c:pt>
                <c:pt idx="10">
                  <c:v>12480176</c:v>
                </c:pt>
                <c:pt idx="11">
                  <c:v>11953653</c:v>
                </c:pt>
                <c:pt idx="12">
                  <c:v>11737818</c:v>
                </c:pt>
                <c:pt idx="13">
                  <c:v>9870427</c:v>
                </c:pt>
                <c:pt idx="14">
                  <c:v>9749527</c:v>
                </c:pt>
                <c:pt idx="15">
                  <c:v>8400000</c:v>
                </c:pt>
                <c:pt idx="16">
                  <c:v>7898534</c:v>
                </c:pt>
                <c:pt idx="17">
                  <c:v>7475917</c:v>
                </c:pt>
                <c:pt idx="18">
                  <c:v>7078067</c:v>
                </c:pt>
                <c:pt idx="19">
                  <c:v>6523613</c:v>
                </c:pt>
              </c:numCache>
            </c:numRef>
          </c:val>
        </c:ser>
        <c:dLbls>
          <c:showLegendKey val="0"/>
          <c:showVal val="1"/>
          <c:showCatName val="0"/>
          <c:showSerName val="0"/>
          <c:showPercent val="0"/>
          <c:showBubbleSize val="0"/>
        </c:dLbls>
        <c:gapWidth val="219"/>
        <c:overlap val="-27"/>
        <c:axId val="198588312"/>
        <c:axId val="738928016"/>
      </c:barChart>
      <c:catAx>
        <c:axId val="198588312"/>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1" i="0" u="none" strike="noStrike" kern="1200" baseline="0">
                <a:solidFill>
                  <a:schemeClr val="tx1">
                    <a:lumMod val="65000"/>
                    <a:lumOff val="35000"/>
                  </a:schemeClr>
                </a:solidFill>
                <a:latin typeface="+mn-lt"/>
                <a:ea typeface="+mn-ea"/>
                <a:cs typeface="+mn-cs"/>
              </a:defRPr>
            </a:pPr>
          </a:p>
        </c:txPr>
        <c:crossAx val="738928016"/>
        <c:crosses val="autoZero"/>
        <c:auto val="1"/>
        <c:lblAlgn val="ctr"/>
        <c:lblOffset val="100"/>
        <c:noMultiLvlLbl val="0"/>
      </c:catAx>
      <c:valAx>
        <c:axId val="7389280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198588312"/>
        <c:crosses val="autoZero"/>
        <c:crossBetween val="between"/>
      </c:valAx>
      <c:spPr>
        <a:noFill/>
        <a:ln>
          <a:noFill/>
        </a:ln>
        <a:effectLst/>
      </c:spPr>
    </c:plotArea>
    <c:plotVisOnly val="1"/>
    <c:dispBlanksAs val="gap"/>
    <c:showDLblsOverMax val="0"/>
  </c:chart>
  <c:spPr>
    <a:solidFill>
      <a:schemeClr val="bg1"/>
    </a:solidFill>
    <a:ln w="28575" cap="flat" cmpd="sng" algn="ctr">
      <a:solidFill>
        <a:schemeClr val="accent5">
          <a:lumMod val="50000"/>
        </a:schemeClr>
      </a:solidFill>
      <a:prstDash val="solid"/>
      <a:round/>
    </a:ln>
    <a:effectLst/>
  </c:spPr>
  <c:txPr>
    <a:bodyPr/>
    <a:lstStyle/>
    <a:p>
      <a:pPr>
        <a:defRPr lang="en-US"/>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r>
              <a:rPr b="1"/>
              <a:t>Top20 Highest Internet Penetration in Africa</a:t>
            </a:r>
            <a:endParaRPr b="1"/>
          </a:p>
        </c:rich>
      </c:tx>
      <c:layout/>
      <c:overlay val="0"/>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rect">
            <a:fillToRect l="100000" b="100000"/>
          </a:path>
          <a:tileRect t="-100000" r="-100000"/>
        </a:gradFill>
        <a:ln>
          <a:solidFill>
            <a:schemeClr val="accent5">
              <a:lumMod val="50000"/>
            </a:schemeClr>
          </a:solidFill>
        </a:ln>
        <a:effectLst/>
      </c:spPr>
    </c:title>
    <c:autoTitleDeleted val="0"/>
    <c:plotArea>
      <c:layout/>
      <c:barChart>
        <c:barDir val="col"/>
        <c:grouping val="clustered"/>
        <c:varyColors val="0"/>
        <c:ser>
          <c:idx val="0"/>
          <c:order val="0"/>
          <c:spPr>
            <a:solidFill>
              <a:srgbClr val="002060"/>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'[Internet Users stats.xlsx]PenetrationAfrica'!$B$6:$B$25</c:f>
              <c:strCache>
                <c:ptCount val="20"/>
                <c:pt idx="0">
                  <c:v>Kenya</c:v>
                </c:pt>
                <c:pt idx="1">
                  <c:v>Libya</c:v>
                </c:pt>
                <c:pt idx="2">
                  <c:v>Seychelles</c:v>
                </c:pt>
                <c:pt idx="3">
                  <c:v>Mauritius</c:v>
                </c:pt>
                <c:pt idx="4">
                  <c:v>Tunisia</c:v>
                </c:pt>
                <c:pt idx="5">
                  <c:v>Morocco</c:v>
                </c:pt>
                <c:pt idx="6">
                  <c:v>Cabo Verde</c:v>
                </c:pt>
                <c:pt idx="7">
                  <c:v>Reunion (FR)</c:v>
                </c:pt>
                <c:pt idx="8">
                  <c:v>Mali</c:v>
                </c:pt>
                <c:pt idx="9">
                  <c:v>Nigeria</c:v>
                </c:pt>
                <c:pt idx="10">
                  <c:v>Gabon</c:v>
                </c:pt>
                <c:pt idx="11">
                  <c:v>Senegal</c:v>
                </c:pt>
                <c:pt idx="12">
                  <c:v>Algeria</c:v>
                </c:pt>
                <c:pt idx="13">
                  <c:v>Eswatini</c:v>
                </c:pt>
                <c:pt idx="14">
                  <c:v>Zimbabwe</c:v>
                </c:pt>
                <c:pt idx="15">
                  <c:v>Djibouti</c:v>
                </c:pt>
                <c:pt idx="16">
                  <c:v>South Africa</c:v>
                </c:pt>
                <c:pt idx="17">
                  <c:v>Zambia</c:v>
                </c:pt>
                <c:pt idx="18">
                  <c:v>Namibia</c:v>
                </c:pt>
                <c:pt idx="19">
                  <c:v>Egypt</c:v>
                </c:pt>
              </c:strCache>
            </c:strRef>
          </c:cat>
          <c:val>
            <c:numRef>
              <c:f>'[Internet Users stats.xlsx]PenetrationAfrica'!$J$6:$J$25</c:f>
              <c:numCache>
                <c:formatCode>0.0_ </c:formatCode>
                <c:ptCount val="20"/>
                <c:pt idx="0">
                  <c:v>87.1662494428254</c:v>
                </c:pt>
                <c:pt idx="1">
                  <c:v>74.2218493989194</c:v>
                </c:pt>
                <c:pt idx="2">
                  <c:v>72.4983985276623</c:v>
                </c:pt>
                <c:pt idx="3">
                  <c:v>66.9933509885451</c:v>
                </c:pt>
                <c:pt idx="4">
                  <c:v>66.8312769876074</c:v>
                </c:pt>
                <c:pt idx="5">
                  <c:v>64.316501835789</c:v>
                </c:pt>
                <c:pt idx="6">
                  <c:v>63.3324160456989</c:v>
                </c:pt>
                <c:pt idx="7">
                  <c:v>61.7661776006576</c:v>
                </c:pt>
                <c:pt idx="8">
                  <c:v>61.6279636496928</c:v>
                </c:pt>
                <c:pt idx="9">
                  <c:v>61.1619532238419</c:v>
                </c:pt>
                <c:pt idx="10">
                  <c:v>58.7510007934461</c:v>
                </c:pt>
                <c:pt idx="11">
                  <c:v>58.2272426295217</c:v>
                </c:pt>
                <c:pt idx="12">
                  <c:v>57.9875794975372</c:v>
                </c:pt>
                <c:pt idx="13">
                  <c:v>57.3406001220517</c:v>
                </c:pt>
                <c:pt idx="14">
                  <c:v>56.5164701104574</c:v>
                </c:pt>
                <c:pt idx="15">
                  <c:v>55.5497975708502</c:v>
                </c:pt>
                <c:pt idx="16">
                  <c:v>54.9922195212877</c:v>
                </c:pt>
                <c:pt idx="17">
                  <c:v>53.690443650455</c:v>
                </c:pt>
                <c:pt idx="18">
                  <c:v>53.0290585441014</c:v>
                </c:pt>
                <c:pt idx="19">
                  <c:v>48.1084474777417</c:v>
                </c:pt>
              </c:numCache>
            </c:numRef>
          </c:val>
        </c:ser>
        <c:dLbls>
          <c:showLegendKey val="0"/>
          <c:showVal val="1"/>
          <c:showCatName val="0"/>
          <c:showSerName val="0"/>
          <c:showPercent val="0"/>
          <c:showBubbleSize val="0"/>
        </c:dLbls>
        <c:gapWidth val="219"/>
        <c:overlap val="-27"/>
        <c:axId val="50990654"/>
        <c:axId val="136111962"/>
      </c:barChart>
      <c:catAx>
        <c:axId val="50990654"/>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1" i="0" u="none" strike="noStrike" kern="1200" baseline="0">
                <a:solidFill>
                  <a:schemeClr val="tx1">
                    <a:lumMod val="65000"/>
                    <a:lumOff val="35000"/>
                  </a:schemeClr>
                </a:solidFill>
                <a:latin typeface="+mn-lt"/>
                <a:ea typeface="+mn-ea"/>
                <a:cs typeface="+mn-cs"/>
              </a:defRPr>
            </a:pPr>
          </a:p>
        </c:txPr>
        <c:crossAx val="136111962"/>
        <c:crosses val="autoZero"/>
        <c:auto val="1"/>
        <c:lblAlgn val="ctr"/>
        <c:lblOffset val="100"/>
        <c:noMultiLvlLbl val="0"/>
      </c:catAx>
      <c:valAx>
        <c:axId val="136111962"/>
        <c:scaling>
          <c:orientation val="minMax"/>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50990654"/>
        <c:crosses val="autoZero"/>
        <c:crossBetween val="between"/>
      </c:valAx>
      <c:spPr>
        <a:noFill/>
        <a:ln>
          <a:noFill/>
        </a:ln>
        <a:effectLst/>
      </c:spPr>
    </c:plotArea>
    <c:plotVisOnly val="1"/>
    <c:dispBlanksAs val="gap"/>
    <c:showDLblsOverMax val="0"/>
  </c:chart>
  <c:spPr>
    <a:solidFill>
      <a:schemeClr val="bg1"/>
    </a:solidFill>
    <a:ln w="28575" cap="flat" cmpd="sng" algn="ctr">
      <a:solidFill>
        <a:srgbClr val="002060"/>
      </a:solidFill>
      <a:prstDash val="solid"/>
      <a:round/>
    </a:ln>
    <a:effectLst/>
  </c:spPr>
  <c:txPr>
    <a:bodyPr/>
    <a:lstStyle/>
    <a:p>
      <a:pPr>
        <a:defRPr lang="en-US"/>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v</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6" Type="http://schemas.openxmlformats.org/officeDocument/2006/relationships/notesSlide" Target="../notesSlides/notesSlide12.xml"/><Relationship Id="rId5" Type="http://schemas.openxmlformats.org/officeDocument/2006/relationships/slideLayout" Target="../slideLayouts/slideLayout4.xml"/><Relationship Id="rId4" Type="http://schemas.openxmlformats.org/officeDocument/2006/relationships/image" Target="../media/image3.png"/><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chart" Target="../charts/chart1.xml"/></Relationships>
</file>

<file path=ppt/slides/_rels/slide13.xml.rels><?xml version="1.0" encoding="UTF-8" standalone="yes"?>
<Relationships xmlns="http://schemas.openxmlformats.org/package/2006/relationships"><Relationship Id="rId6" Type="http://schemas.openxmlformats.org/officeDocument/2006/relationships/notesSlide" Target="../notesSlides/notesSlide13.xml"/><Relationship Id="rId5" Type="http://schemas.openxmlformats.org/officeDocument/2006/relationships/slideLayout" Target="../slideLayouts/slideLayout4.xml"/><Relationship Id="rId4" Type="http://schemas.openxmlformats.org/officeDocument/2006/relationships/image" Target="../media/image3.png"/><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chart" Target="../charts/chart2.xml"/></Relationships>
</file>

<file path=ppt/slides/_rels/slide14.xml.rels><?xml version="1.0" encoding="UTF-8" standalone="yes"?>
<Relationships xmlns="http://schemas.openxmlformats.org/package/2006/relationships"><Relationship Id="rId6" Type="http://schemas.openxmlformats.org/officeDocument/2006/relationships/notesSlide" Target="../notesSlides/notesSlide14.xml"/><Relationship Id="rId5" Type="http://schemas.openxmlformats.org/officeDocument/2006/relationships/slideLayout" Target="../slideLayouts/slideLayout4.xml"/><Relationship Id="rId4" Type="http://schemas.openxmlformats.org/officeDocument/2006/relationships/image" Target="../media/image3.png"/><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chart" Target="../charts/chart3.xml"/></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5.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2.jpeg"/></Relationships>
</file>

<file path=ppt/slides/_rels/slide16.xml.rels><?xml version="1.0" encoding="UTF-8" standalone="yes"?>
<Relationships xmlns="http://schemas.openxmlformats.org/package/2006/relationships"><Relationship Id="rId6" Type="http://schemas.openxmlformats.org/officeDocument/2006/relationships/notesSlide" Target="../notesSlides/notesSlide16.xml"/><Relationship Id="rId5" Type="http://schemas.openxmlformats.org/officeDocument/2006/relationships/slideLayout" Target="../slideLayouts/slideLayout4.xml"/><Relationship Id="rId4" Type="http://schemas.openxmlformats.org/officeDocument/2006/relationships/image" Target="../media/image3.png"/><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image" Target="../media/image2.jpeg"/></Relationships>
</file>

<file path=ppt/slides/_rels/slide17.xml.rels><?xml version="1.0" encoding="UTF-8" standalone="yes"?>
<Relationships xmlns="http://schemas.openxmlformats.org/package/2006/relationships"><Relationship Id="rId6" Type="http://schemas.openxmlformats.org/officeDocument/2006/relationships/notesSlide" Target="../notesSlides/notesSlide17.xml"/><Relationship Id="rId5" Type="http://schemas.openxmlformats.org/officeDocument/2006/relationships/slideLayout" Target="../slideLayouts/slideLayout4.xml"/><Relationship Id="rId4" Type="http://schemas.openxmlformats.org/officeDocument/2006/relationships/image" Target="../media/image3.png"/><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image" Target="../media/image2.jpeg"/></Relationships>
</file>

<file path=ppt/slides/_rels/slide18.xml.rels><?xml version="1.0" encoding="UTF-8" standalone="yes"?>
<Relationships xmlns="http://schemas.openxmlformats.org/package/2006/relationships"><Relationship Id="rId5" Type="http://schemas.openxmlformats.org/officeDocument/2006/relationships/notesSlide" Target="../notesSlides/notesSlide18.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2.jpeg"/></Relationships>
</file>

<file path=ppt/slides/_rels/slide19.xml.rels><?xml version="1.0" encoding="UTF-8" standalone="yes"?>
<Relationships xmlns="http://schemas.openxmlformats.org/package/2006/relationships"><Relationship Id="rId5" Type="http://schemas.openxmlformats.org/officeDocument/2006/relationships/notesSlide" Target="../notesSlides/notesSlide19.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5" Type="http://schemas.openxmlformats.org/officeDocument/2006/relationships/notesSlide" Target="../notesSlides/notesSlide20.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2.jpeg"/></Relationships>
</file>

<file path=ppt/slides/_rels/slide21.xml.rels><?xml version="1.0" encoding="UTF-8" standalone="yes"?>
<Relationships xmlns="http://schemas.openxmlformats.org/package/2006/relationships"><Relationship Id="rId5" Type="http://schemas.openxmlformats.org/officeDocument/2006/relationships/notesSlide" Target="../notesSlides/notesSlide21.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2.jpeg"/></Relationships>
</file>

<file path=ppt/slides/_rels/slide22.xml.rels><?xml version="1.0" encoding="UTF-8" standalone="yes"?>
<Relationships xmlns="http://schemas.openxmlformats.org/package/2006/relationships"><Relationship Id="rId5" Type="http://schemas.openxmlformats.org/officeDocument/2006/relationships/notesSlide" Target="../notesSlides/notesSlide22.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image" Target="../media/image1.png"/></Relationships>
</file>

<file path=ppt/slides/_rels/slide23.xml.rels><?xml version="1.0" encoding="UTF-8" standalone="yes"?>
<Relationships xmlns="http://schemas.openxmlformats.org/package/2006/relationships"><Relationship Id="rId5" Type="http://schemas.openxmlformats.org/officeDocument/2006/relationships/notesSlide" Target="../notesSlides/notesSlide23.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image" Target="../media/image1.png"/></Relationships>
</file>

<file path=ppt/slides/_rels/slide24.xml.rels><?xml version="1.0" encoding="UTF-8" standalone="yes"?>
<Relationships xmlns="http://schemas.openxmlformats.org/package/2006/relationships"><Relationship Id="rId5" Type="http://schemas.openxmlformats.org/officeDocument/2006/relationships/notesSlide" Target="../notesSlides/notesSlide24.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image" Target="../media/image1.png"/></Relationships>
</file>

<file path=ppt/slides/_rels/slide25.xml.rels><?xml version="1.0" encoding="UTF-8" standalone="yes"?>
<Relationships xmlns="http://schemas.openxmlformats.org/package/2006/relationships"><Relationship Id="rId5" Type="http://schemas.openxmlformats.org/officeDocument/2006/relationships/notesSlide" Target="../notesSlides/notesSlide25.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5.png"/></Relationships>
</file>

<file path=ppt/slides/_rels/slide26.xml.rels><?xml version="1.0" encoding="UTF-8" standalone="yes"?>
<Relationships xmlns="http://schemas.openxmlformats.org/package/2006/relationships"><Relationship Id="rId5" Type="http://schemas.openxmlformats.org/officeDocument/2006/relationships/notesSlide" Target="../notesSlides/notesSlide26.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5.png"/></Relationships>
</file>

<file path=ppt/slides/_rels/slide27.xml.rels><?xml version="1.0" encoding="UTF-8" standalone="yes"?>
<Relationships xmlns="http://schemas.openxmlformats.org/package/2006/relationships"><Relationship Id="rId5" Type="http://schemas.openxmlformats.org/officeDocument/2006/relationships/notesSlide" Target="../notesSlides/notesSlide27.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5.png"/></Relationships>
</file>

<file path=ppt/slides/_rels/slide28.xml.rels><?xml version="1.0" encoding="UTF-8" standalone="yes"?>
<Relationships xmlns="http://schemas.openxmlformats.org/package/2006/relationships"><Relationship Id="rId6" Type="http://schemas.openxmlformats.org/officeDocument/2006/relationships/notesSlide" Target="../notesSlides/notesSlide28.xml"/><Relationship Id="rId5" Type="http://schemas.openxmlformats.org/officeDocument/2006/relationships/slideLayout" Target="../slideLayouts/slideLayout4.xml"/><Relationship Id="rId4" Type="http://schemas.openxmlformats.org/officeDocument/2006/relationships/image" Target="../media/image3.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1.png"/></Relationships>
</file>

<file path=ppt/slides/_rels/slide29.xml.rels><?xml version="1.0" encoding="UTF-8" standalone="yes"?>
<Relationships xmlns="http://schemas.openxmlformats.org/package/2006/relationships"><Relationship Id="rId5" Type="http://schemas.openxmlformats.org/officeDocument/2006/relationships/notesSlide" Target="../notesSlides/notesSlide29.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2.jpeg"/></Relationships>
</file>

<file path=ppt/slides/_rels/slide30.xml.rels><?xml version="1.0" encoding="UTF-8" standalone="yes"?>
<Relationships xmlns="http://schemas.openxmlformats.org/package/2006/relationships"><Relationship Id="rId5" Type="http://schemas.openxmlformats.org/officeDocument/2006/relationships/notesSlide" Target="../notesSlides/notesSlide30.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image" Target="../media/image1.png"/></Relationships>
</file>

<file path=ppt/slides/_rels/slide31.xml.rels><?xml version="1.0" encoding="UTF-8" standalone="yes"?>
<Relationships xmlns="http://schemas.openxmlformats.org/package/2006/relationships"><Relationship Id="rId5" Type="http://schemas.openxmlformats.org/officeDocument/2006/relationships/notesSlide" Target="../notesSlides/notesSlide31.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image" Target="../media/image1.png"/></Relationships>
</file>

<file path=ppt/slides/_rels/slide32.xml.rels><?xml version="1.0" encoding="UTF-8" standalone="yes"?>
<Relationships xmlns="http://schemas.openxmlformats.org/package/2006/relationships"><Relationship Id="rId5" Type="http://schemas.openxmlformats.org/officeDocument/2006/relationships/notesSlide" Target="../notesSlides/notesSlide32.xml"/><Relationship Id="rId4" Type="http://schemas.openxmlformats.org/officeDocument/2006/relationships/slideLayout" Target="../slideLayouts/slideLayout4.xml"/><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4.xml"/><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100" name="Text Box 99"/>
          <p:cNvSpPr txBox="1"/>
          <p:nvPr/>
        </p:nvSpPr>
        <p:spPr>
          <a:xfrm>
            <a:off x="5967730" y="635000"/>
            <a:ext cx="5888990" cy="132207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ln w="9525">
            <a:noFill/>
          </a:ln>
        </p:spPr>
        <p:txBody>
          <a:bodyPr wrap="square">
            <a:spAutoFit/>
          </a:bodyPr>
          <a:p>
            <a:pPr indent="0" algn="r"/>
            <a:r>
              <a:rPr lang="en-US" sz="4000" b="1">
                <a:latin typeface="Arial" panose="020B0604020202020204" pitchFamily="34" charset="0"/>
                <a:ea typeface="SimSun" panose="02010600030101010101" pitchFamily="2" charset="-122"/>
              </a:rPr>
              <a:t>The Nigeria eGoverment Scenario</a:t>
            </a:r>
            <a:endParaRPr lang="en-US" sz="4000"/>
          </a:p>
        </p:txBody>
      </p:sp>
      <p:pic>
        <p:nvPicPr>
          <p:cNvPr id="6" name="Picture 5" descr="logo"/>
          <p:cNvPicPr>
            <a:picLocks noChangeAspect="1"/>
          </p:cNvPicPr>
          <p:nvPr/>
        </p:nvPicPr>
        <p:blipFill>
          <a:blip r:embed="rId1"/>
          <a:stretch>
            <a:fillRect/>
          </a:stretch>
        </p:blipFill>
        <p:spPr>
          <a:xfrm>
            <a:off x="-18415" y="5894070"/>
            <a:ext cx="1764665" cy="941705"/>
          </a:xfrm>
          <a:prstGeom prst="rect">
            <a:avLst/>
          </a:prstGeom>
        </p:spPr>
      </p:pic>
      <p:sp>
        <p:nvSpPr>
          <p:cNvPr id="10" name="Text Box 9"/>
          <p:cNvSpPr txBox="1"/>
          <p:nvPr/>
        </p:nvSpPr>
        <p:spPr>
          <a:xfrm>
            <a:off x="6184900" y="3169920"/>
            <a:ext cx="5671185" cy="368300"/>
          </a:xfrm>
          <a:prstGeom prst="rect">
            <a:avLst/>
          </a:prstGeom>
          <a:solidFill>
            <a:schemeClr val="bg1"/>
          </a:solidFill>
        </p:spPr>
        <p:txBody>
          <a:bodyPr wrap="square" rtlCol="0">
            <a:spAutoFit/>
          </a:bodyPr>
          <a:p>
            <a:endParaRPr lang="en-US"/>
          </a:p>
        </p:txBody>
      </p:sp>
      <p:sp>
        <p:nvSpPr>
          <p:cNvPr id="3" name="Subtitle 2"/>
          <p:cNvSpPr>
            <a:spLocks noGrp="1"/>
          </p:cNvSpPr>
          <p:nvPr>
            <p:ph type="subTitle" idx="1"/>
          </p:nvPr>
        </p:nvSpPr>
        <p:spPr>
          <a:xfrm>
            <a:off x="5967095" y="2604135"/>
            <a:ext cx="5889625" cy="1586865"/>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txBody>
          <a:bodyPr>
            <a:noAutofit/>
          </a:bodyPr>
          <a:lstStyle/>
          <a:p>
            <a:pPr algn="r">
              <a:lnSpc>
                <a:spcPct val="70000"/>
              </a:lnSpc>
            </a:pPr>
            <a:r>
              <a:rPr lang="en-US" sz="2800" b="1"/>
              <a:t>Dr Jimson Olufuye </a:t>
            </a:r>
            <a:endParaRPr lang="en-US" sz="2800"/>
          </a:p>
          <a:p>
            <a:pPr algn="r">
              <a:lnSpc>
                <a:spcPct val="70000"/>
              </a:lnSpc>
            </a:pPr>
            <a:r>
              <a:rPr lang="en-US" sz="2800"/>
              <a:t>CEO Kontemporary Konsulting Ltd &amp; </a:t>
            </a:r>
            <a:endParaRPr lang="en-US" sz="2800"/>
          </a:p>
          <a:p>
            <a:pPr algn="r">
              <a:lnSpc>
                <a:spcPct val="70000"/>
              </a:lnSpc>
            </a:pPr>
            <a:r>
              <a:rPr lang="en-US" sz="2800"/>
              <a:t>Founder/fmr Chair, </a:t>
            </a:r>
            <a:endParaRPr lang="en-US" sz="2800"/>
          </a:p>
          <a:p>
            <a:pPr algn="r">
              <a:lnSpc>
                <a:spcPct val="70000"/>
              </a:lnSpc>
            </a:pPr>
            <a:r>
              <a:rPr lang="en-US" sz="2800"/>
              <a:t>Africa ICT Alliance - AfICTA</a:t>
            </a:r>
            <a:endParaRPr lang="en-US" sz="2800"/>
          </a:p>
        </p:txBody>
      </p:sp>
      <p:sp>
        <p:nvSpPr>
          <p:cNvPr id="11" name="Text Box 10"/>
          <p:cNvSpPr txBox="1"/>
          <p:nvPr/>
        </p:nvSpPr>
        <p:spPr>
          <a:xfrm>
            <a:off x="6185535" y="4611370"/>
            <a:ext cx="5669915" cy="368300"/>
          </a:xfrm>
          <a:prstGeom prst="rect">
            <a:avLst/>
          </a:prstGeom>
          <a:solidFill>
            <a:schemeClr val="bg1"/>
          </a:solidFill>
        </p:spPr>
        <p:txBody>
          <a:bodyPr wrap="square" rtlCol="0">
            <a:spAutoFit/>
          </a:bodyPr>
          <a:p>
            <a:endParaRPr lang="en-US"/>
          </a:p>
        </p:txBody>
      </p:sp>
      <p:sp>
        <p:nvSpPr>
          <p:cNvPr id="5" name="Subtitle 2"/>
          <p:cNvSpPr>
            <a:spLocks noGrp="1"/>
          </p:cNvSpPr>
          <p:nvPr/>
        </p:nvSpPr>
        <p:spPr>
          <a:xfrm>
            <a:off x="5967730" y="4610735"/>
            <a:ext cx="5831205" cy="12827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txBody>
          <a:bodyPr vert="horz" lIns="91440" tIns="45720" rIns="91440" bIns="45720" rtlCol="0">
            <a:normAutofit fontScale="25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en-US" sz="12800"/>
              <a:t>on the occasion of the </a:t>
            </a:r>
            <a:endParaRPr lang="en-US" sz="12800"/>
          </a:p>
          <a:p>
            <a:pPr algn="r">
              <a:lnSpc>
                <a:spcPct val="70000"/>
              </a:lnSpc>
            </a:pPr>
            <a:r>
              <a:rPr lang="en-US" sz="12800"/>
              <a:t>Nigeria eGovernment  Summit</a:t>
            </a:r>
            <a:r>
              <a:rPr lang="en-US" sz="8000"/>
              <a:t>, </a:t>
            </a:r>
            <a:endParaRPr lang="en-US" sz="8000"/>
          </a:p>
          <a:p>
            <a:pPr algn="r">
              <a:lnSpc>
                <a:spcPct val="70000"/>
              </a:lnSpc>
            </a:pPr>
            <a:r>
              <a:rPr lang="en-US" sz="8000"/>
              <a:t>November 17, 2020</a:t>
            </a:r>
            <a:endParaRPr lang="en-US" sz="8000"/>
          </a:p>
        </p:txBody>
      </p:sp>
      <p:pic>
        <p:nvPicPr>
          <p:cNvPr id="7" name="Picture 6" descr="eNig1"/>
          <p:cNvPicPr>
            <a:picLocks noChangeAspect="1"/>
          </p:cNvPicPr>
          <p:nvPr/>
        </p:nvPicPr>
        <p:blipFill>
          <a:blip r:embed="rId2"/>
          <a:stretch>
            <a:fillRect/>
          </a:stretch>
        </p:blipFill>
        <p:spPr>
          <a:xfrm>
            <a:off x="-18415" y="138430"/>
            <a:ext cx="5986145" cy="5755005"/>
          </a:xfrm>
          <a:prstGeom prst="rect">
            <a:avLst/>
          </a:prstGeom>
        </p:spPr>
      </p:pic>
      <p:pic>
        <p:nvPicPr>
          <p:cNvPr id="12" name="Picture 11" descr="logo"/>
          <p:cNvPicPr>
            <a:picLocks noChangeAspect="1"/>
          </p:cNvPicPr>
          <p:nvPr/>
        </p:nvPicPr>
        <p:blipFill>
          <a:blip r:embed="rId3"/>
          <a:stretch>
            <a:fillRect/>
          </a:stretch>
        </p:blipFill>
        <p:spPr>
          <a:xfrm>
            <a:off x="10668000" y="6099175"/>
            <a:ext cx="785495" cy="785495"/>
          </a:xfrm>
          <a:prstGeom prst="rect">
            <a:avLst/>
          </a:prstGeom>
        </p:spPr>
      </p:pic>
      <p:sp>
        <p:nvSpPr>
          <p:cNvPr id="14" name="Text Box 13"/>
          <p:cNvSpPr txBox="1"/>
          <p:nvPr/>
        </p:nvSpPr>
        <p:spPr>
          <a:xfrm>
            <a:off x="9925050" y="2083435"/>
            <a:ext cx="1734820" cy="368300"/>
          </a:xfrm>
          <a:prstGeom prst="rect">
            <a:avLst/>
          </a:prstGeom>
          <a:noFill/>
        </p:spPr>
        <p:txBody>
          <a:bodyPr wrap="square" rtlCol="0">
            <a:spAutoFit/>
          </a:bodyPr>
          <a:p>
            <a:pPr algn="r"/>
            <a:r>
              <a:rPr lang="en-US"/>
              <a:t>by</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eNig1"/>
          <p:cNvPicPr>
            <a:picLocks noChangeAspect="1"/>
          </p:cNvPicPr>
          <p:nvPr>
            <p:ph sz="half" idx="2"/>
          </p:nvPr>
        </p:nvPicPr>
        <p:blipFill>
          <a:blip r:embed="rId1"/>
          <a:stretch>
            <a:fillRect/>
          </a:stretch>
        </p:blipFill>
        <p:spPr>
          <a:xfrm>
            <a:off x="5461635" y="242570"/>
            <a:ext cx="7822565" cy="655383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Online Applications</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11852910" cy="4659630"/>
          </a:xfrm>
          <a:gradFill>
            <a:gsLst>
              <a:gs pos="0">
                <a:srgbClr val="9EE256"/>
              </a:gs>
              <a:gs pos="100000">
                <a:srgbClr val="52762D">
                  <a:alpha val="92000"/>
                </a:srgbClr>
              </a:gs>
            </a:gsLst>
            <a:lin ang="5400000" scaled="0"/>
          </a:gradFill>
        </p:spPr>
        <p:txBody>
          <a:bodyPr>
            <a:noAutofit/>
          </a:bodyPr>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Whole of Govt email system</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Nigeria Oil &amp; Gas Industry: joint qualification system (portal.nogicjqs.com)</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National Identity Card (ninenrol.gov.ng)</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Open Data▪ Socio-economic data(www.nigerianstat.gov.ng)</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NAFDAC Export Approval (National Agency for Food and Drugs Administration and Control: www.nafdac.gov.ng)</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AGIS: Abuja Geographic Information System. www.agis.fcta.gov.ng</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pic>
        <p:nvPicPr>
          <p:cNvPr id="8" name="Picture 7"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eNig1"/>
          <p:cNvPicPr>
            <a:picLocks noChangeAspect="1"/>
          </p:cNvPicPr>
          <p:nvPr>
            <p:ph sz="half" idx="2"/>
          </p:nvPr>
        </p:nvPicPr>
        <p:blipFill>
          <a:blip r:embed="rId1"/>
          <a:stretch>
            <a:fillRect/>
          </a:stretch>
        </p:blipFill>
        <p:spPr>
          <a:xfrm>
            <a:off x="5461635" y="242570"/>
            <a:ext cx="7822565" cy="655383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Economic Verdict</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363345"/>
            <a:ext cx="5681980" cy="4659630"/>
          </a:xfrm>
          <a:gradFill>
            <a:gsLst>
              <a:gs pos="0">
                <a:srgbClr val="9EE256"/>
              </a:gs>
              <a:gs pos="100000">
                <a:srgbClr val="52762D">
                  <a:alpha val="92000"/>
                </a:srgbClr>
              </a:gs>
            </a:gsLst>
            <a:lin ang="5400000" scaled="0"/>
          </a:gradFill>
        </p:spPr>
        <p:txBody>
          <a:bodyPr>
            <a:noAutofit/>
          </a:bodyPr>
          <a:p>
            <a:pPr algn="l">
              <a:buFont typeface="Wingdings" panose="05000000000000000000" charset="0"/>
              <a:buChar char="ü"/>
            </a:pPr>
            <a:r>
              <a:rPr lang="en-US" sz="4400" b="1">
                <a:latin typeface="Microsoft YaHei UI" panose="020B0503020204020204" charset="-122"/>
                <a:ea typeface="Microsoft YaHei UI" panose="020B0503020204020204" charset="-122"/>
                <a:cs typeface="Microsoft YaHei UI" panose="020B0503020204020204" charset="-122"/>
                <a:sym typeface="+mn-ea"/>
              </a:rPr>
              <a:t>ICTs Contribute more than 17% to Nigeria's GDP of USD$446.5b (2019est)</a:t>
            </a:r>
            <a:endParaRPr lang="en-US" sz="4400"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pic>
        <p:nvPicPr>
          <p:cNvPr id="8" name="Picture 7"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Nig1"/>
          <p:cNvPicPr>
            <a:picLocks noChangeAspect="1"/>
          </p:cNvPicPr>
          <p:nvPr>
            <p:ph sz="half" idx="2"/>
          </p:nvPr>
        </p:nvPicPr>
        <p:blipFill>
          <a:blip r:embed="rId2"/>
          <a:stretch>
            <a:fillRect/>
          </a:stretch>
        </p:blipFill>
        <p:spPr>
          <a:xfrm>
            <a:off x="2790825" y="119380"/>
            <a:ext cx="9401175" cy="6716395"/>
          </a:xfrm>
          <a:prstGeom prst="rect">
            <a:avLst/>
          </a:prstGeom>
        </p:spPr>
      </p:pic>
      <p:sp>
        <p:nvSpPr>
          <p:cNvPr id="13" name="Title 12"/>
          <p:cNvSpPr>
            <a:spLocks noGrp="1"/>
          </p:cNvSpPr>
          <p:nvPr>
            <p:ph type="title"/>
          </p:nvPr>
        </p:nvSpPr>
        <p:spPr>
          <a:xfrm>
            <a:off x="838200" y="131445"/>
            <a:ext cx="10515600" cy="1325563"/>
          </a:xfrm>
        </p:spPr>
        <p:txBody>
          <a:bodyPr>
            <a:normAutofit fontScale="90000"/>
          </a:bodyPr>
          <a:p>
            <a:r>
              <a:rPr lang="en-US" b="1">
                <a:solidFill>
                  <a:schemeClr val="tx1"/>
                </a:solidFill>
                <a:effectLst>
                  <a:outerShdw blurRad="38100" dist="19050" dir="2700000" algn="tl" rotWithShape="0">
                    <a:schemeClr val="dk1">
                      <a:alpha val="40000"/>
                    </a:schemeClr>
                  </a:outerShdw>
                </a:effectLst>
                <a:latin typeface="Microsoft YaHei UI" panose="020B0503020204020204" charset="-122"/>
                <a:ea typeface="Microsoft YaHei UI" panose="020B0503020204020204" charset="-122"/>
              </a:rPr>
              <a:t>Comparative Digital Economy Trends/Stats</a:t>
            </a:r>
            <a:endParaRPr lang="en-US" b="1">
              <a:solidFill>
                <a:schemeClr val="tx1"/>
              </a:solidFill>
              <a:effectLst>
                <a:outerShdw blurRad="38100" dist="19050" dir="2700000" algn="tl" rotWithShape="0">
                  <a:schemeClr val="dk1">
                    <a:alpha val="40000"/>
                  </a:schemeClr>
                </a:outerShdw>
              </a:effectLst>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3"/>
          <a:stretch>
            <a:fillRect/>
          </a:stretch>
        </p:blipFill>
        <p:spPr>
          <a:xfrm>
            <a:off x="73025" y="5894070"/>
            <a:ext cx="1764665" cy="941705"/>
          </a:xfrm>
          <a:prstGeom prst="rect">
            <a:avLst/>
          </a:prstGeom>
        </p:spPr>
      </p:pic>
      <p:graphicFrame>
        <p:nvGraphicFramePr>
          <p:cNvPr id="2" name="Chart 3"/>
          <p:cNvGraphicFramePr/>
          <p:nvPr>
            <p:ph sz="half" idx="1"/>
          </p:nvPr>
        </p:nvGraphicFramePr>
        <p:xfrm>
          <a:off x="838200" y="1306830"/>
          <a:ext cx="11165840" cy="4496435"/>
        </p:xfrm>
        <a:graphic>
          <a:graphicData uri="http://schemas.openxmlformats.org/drawingml/2006/chart">
            <c:chart xmlns:c="http://schemas.openxmlformats.org/drawingml/2006/chart" xmlns:r="http://schemas.openxmlformats.org/officeDocument/2006/relationships" r:id="rId1"/>
          </a:graphicData>
        </a:graphic>
      </p:graphicFrame>
      <p:pic>
        <p:nvPicPr>
          <p:cNvPr id="8" name="Picture 7" descr="logo"/>
          <p:cNvPicPr>
            <a:picLocks noChangeAspect="1"/>
          </p:cNvPicPr>
          <p:nvPr/>
        </p:nvPicPr>
        <p:blipFill>
          <a:blip r:embed="rId4"/>
          <a:stretch>
            <a:fillRect/>
          </a:stretch>
        </p:blipFill>
        <p:spPr>
          <a:xfrm>
            <a:off x="10668000" y="6099175"/>
            <a:ext cx="785495" cy="78549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3" descr="eNig1"/>
          <p:cNvPicPr>
            <a:picLocks noChangeAspect="1"/>
          </p:cNvPicPr>
          <p:nvPr>
            <p:ph sz="half" idx="2"/>
          </p:nvPr>
        </p:nvPicPr>
        <p:blipFill>
          <a:blip r:embed="rId2"/>
          <a:stretch>
            <a:fillRect/>
          </a:stretch>
        </p:blipFill>
        <p:spPr>
          <a:xfrm>
            <a:off x="2905125" y="62230"/>
            <a:ext cx="9286875" cy="6795770"/>
          </a:xfrm>
          <a:prstGeom prst="rect">
            <a:avLst/>
          </a:prstGeom>
        </p:spPr>
      </p:pic>
      <p:sp>
        <p:nvSpPr>
          <p:cNvPr id="13" name="Title 12"/>
          <p:cNvSpPr>
            <a:spLocks noGrp="1"/>
          </p:cNvSpPr>
          <p:nvPr>
            <p:ph type="title"/>
          </p:nvPr>
        </p:nvSpPr>
        <p:spPr>
          <a:xfrm>
            <a:off x="838200" y="168910"/>
            <a:ext cx="10515600" cy="1325563"/>
          </a:xfrm>
        </p:spPr>
        <p:txBody>
          <a:bodyPr>
            <a:normAutofit fontScale="90000"/>
          </a:bodyPr>
          <a:p>
            <a:r>
              <a:rPr lang="en-US" b="1">
                <a:solidFill>
                  <a:schemeClr val="tx1"/>
                </a:solidFill>
                <a:effectLst>
                  <a:outerShdw blurRad="38100" dist="19050" dir="2700000" algn="tl" rotWithShape="0">
                    <a:schemeClr val="dk1">
                      <a:alpha val="40000"/>
                    </a:schemeClr>
                  </a:outerShdw>
                </a:effectLst>
                <a:latin typeface="Microsoft YaHei UI" panose="020B0503020204020204" charset="-122"/>
                <a:ea typeface="Microsoft YaHei UI" panose="020B0503020204020204" charset="-122"/>
              </a:rPr>
              <a:t>Comparative Digital Economy Trends/Stats</a:t>
            </a:r>
            <a:endParaRPr lang="en-US" b="1">
              <a:solidFill>
                <a:schemeClr val="tx1"/>
              </a:solidFill>
              <a:effectLst>
                <a:outerShdw blurRad="38100" dist="19050" dir="2700000" algn="tl" rotWithShape="0">
                  <a:schemeClr val="dk1">
                    <a:alpha val="40000"/>
                  </a:schemeClr>
                </a:outerShdw>
              </a:effectLst>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3"/>
          <a:stretch>
            <a:fillRect/>
          </a:stretch>
        </p:blipFill>
        <p:spPr>
          <a:xfrm>
            <a:off x="73025" y="6183630"/>
            <a:ext cx="1221740" cy="652145"/>
          </a:xfrm>
          <a:prstGeom prst="rect">
            <a:avLst/>
          </a:prstGeom>
        </p:spPr>
      </p:pic>
      <p:graphicFrame>
        <p:nvGraphicFramePr>
          <p:cNvPr id="8" name="Chart 2"/>
          <p:cNvGraphicFramePr/>
          <p:nvPr>
            <p:ph sz="half" idx="1"/>
          </p:nvPr>
        </p:nvGraphicFramePr>
        <p:xfrm>
          <a:off x="210185" y="1346200"/>
          <a:ext cx="11864975" cy="4792980"/>
        </p:xfrm>
        <a:graphic>
          <a:graphicData uri="http://schemas.openxmlformats.org/drawingml/2006/chart">
            <c:chart xmlns:c="http://schemas.openxmlformats.org/drawingml/2006/chart" xmlns:r="http://schemas.openxmlformats.org/officeDocument/2006/relationships" r:id="rId1"/>
          </a:graphicData>
        </a:graphic>
      </p:graphicFrame>
      <p:pic>
        <p:nvPicPr>
          <p:cNvPr id="7" name="Picture 6" descr="logo"/>
          <p:cNvPicPr>
            <a:picLocks noChangeAspect="1"/>
          </p:cNvPicPr>
          <p:nvPr/>
        </p:nvPicPr>
        <p:blipFill>
          <a:blip r:embed="rId4"/>
          <a:stretch>
            <a:fillRect/>
          </a:stretch>
        </p:blipFill>
        <p:spPr>
          <a:xfrm>
            <a:off x="10668000" y="6099175"/>
            <a:ext cx="785495" cy="78549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Nig1"/>
          <p:cNvPicPr>
            <a:picLocks noChangeAspect="1"/>
          </p:cNvPicPr>
          <p:nvPr>
            <p:ph sz="half" idx="2"/>
          </p:nvPr>
        </p:nvPicPr>
        <p:blipFill>
          <a:blip r:embed="rId2"/>
          <a:stretch>
            <a:fillRect/>
          </a:stretch>
        </p:blipFill>
        <p:spPr>
          <a:xfrm>
            <a:off x="4138930" y="198120"/>
            <a:ext cx="8053070" cy="6638290"/>
          </a:xfrm>
          <a:prstGeom prst="rect">
            <a:avLst/>
          </a:prstGeom>
        </p:spPr>
      </p:pic>
      <p:sp>
        <p:nvSpPr>
          <p:cNvPr id="13" name="Title 12"/>
          <p:cNvSpPr>
            <a:spLocks noGrp="1"/>
          </p:cNvSpPr>
          <p:nvPr>
            <p:ph type="title"/>
          </p:nvPr>
        </p:nvSpPr>
        <p:spPr/>
        <p:txBody>
          <a:bodyPr>
            <a:normAutofit/>
          </a:bodyPr>
          <a:p>
            <a:r>
              <a:rPr lang="en-US" b="1">
                <a:solidFill>
                  <a:schemeClr val="tx1"/>
                </a:solidFill>
                <a:effectLst>
                  <a:outerShdw blurRad="38100" dist="19050" dir="2700000" algn="tl" rotWithShape="0">
                    <a:schemeClr val="dk1">
                      <a:alpha val="40000"/>
                    </a:schemeClr>
                  </a:outerShdw>
                </a:effectLst>
                <a:latin typeface="Microsoft YaHei UI" panose="020B0503020204020204" charset="-122"/>
                <a:ea typeface="Microsoft YaHei UI" panose="020B0503020204020204" charset="-122"/>
              </a:rPr>
              <a:t>Digital Economy Trends/Stats</a:t>
            </a:r>
            <a:endParaRPr lang="en-US" b="1">
              <a:solidFill>
                <a:schemeClr val="tx1"/>
              </a:solidFill>
              <a:effectLst>
                <a:outerShdw blurRad="38100" dist="19050" dir="2700000" algn="tl" rotWithShape="0">
                  <a:schemeClr val="dk1">
                    <a:alpha val="40000"/>
                  </a:schemeClr>
                </a:outerShdw>
              </a:effectLst>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3"/>
          <a:stretch>
            <a:fillRect/>
          </a:stretch>
        </p:blipFill>
        <p:spPr>
          <a:xfrm>
            <a:off x="73025" y="6183630"/>
            <a:ext cx="1221740" cy="652145"/>
          </a:xfrm>
          <a:prstGeom prst="rect">
            <a:avLst/>
          </a:prstGeom>
        </p:spPr>
      </p:pic>
      <p:graphicFrame>
        <p:nvGraphicFramePr>
          <p:cNvPr id="3" name="Content Placeholder 2"/>
          <p:cNvGraphicFramePr/>
          <p:nvPr>
            <p:ph sz="half" idx="1"/>
          </p:nvPr>
        </p:nvGraphicFramePr>
        <p:xfrm>
          <a:off x="838200" y="1404620"/>
          <a:ext cx="10371455" cy="4779010"/>
        </p:xfrm>
        <a:graphic>
          <a:graphicData uri="http://schemas.openxmlformats.org/drawingml/2006/chart">
            <c:chart xmlns:c="http://schemas.openxmlformats.org/drawingml/2006/chart" xmlns:r="http://schemas.openxmlformats.org/officeDocument/2006/relationships" r:id="rId1"/>
          </a:graphicData>
        </a:graphic>
      </p:graphicFrame>
      <p:pic>
        <p:nvPicPr>
          <p:cNvPr id="8" name="Picture 7" descr="logo"/>
          <p:cNvPicPr>
            <a:picLocks noChangeAspect="1"/>
          </p:cNvPicPr>
          <p:nvPr/>
        </p:nvPicPr>
        <p:blipFill>
          <a:blip r:embed="rId4"/>
          <a:stretch>
            <a:fillRect/>
          </a:stretch>
        </p:blipFill>
        <p:spPr>
          <a:xfrm>
            <a:off x="10668000" y="6099175"/>
            <a:ext cx="785495" cy="78549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eNig1"/>
          <p:cNvPicPr>
            <a:picLocks noChangeAspect="1"/>
          </p:cNvPicPr>
          <p:nvPr>
            <p:ph sz="half" idx="2"/>
          </p:nvPr>
        </p:nvPicPr>
        <p:blipFill>
          <a:blip r:embed="rId1"/>
          <a:stretch>
            <a:fillRect/>
          </a:stretch>
        </p:blipFill>
        <p:spPr>
          <a:xfrm>
            <a:off x="5461635" y="242570"/>
            <a:ext cx="7822565" cy="655383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Current Policy Frameworks in place</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11852910" cy="4813935"/>
          </a:xfrm>
          <a:gradFill>
            <a:gsLst>
              <a:gs pos="0">
                <a:srgbClr val="9EE256"/>
              </a:gs>
              <a:gs pos="100000">
                <a:srgbClr val="00B050">
                  <a:alpha val="94000"/>
                </a:srgbClr>
              </a:gs>
            </a:gsLst>
            <a:lin ang="0" scaled="0"/>
          </a:gradFill>
        </p:spPr>
        <p:txBody>
          <a:bodyPr>
            <a:noAutofit/>
          </a:bodyPr>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Nigeria Digital Economy Policy &amp; Strategy for a Digital Nigeria, 2020-2030 launched on 17 October, 2019 by President M. Buhari</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endParaRPr lang="en-US" b="1">
              <a:latin typeface="Microsoft YaHei UI" panose="020B0503020204020204" charset="-122"/>
              <a:ea typeface="Microsoft YaHei UI" panose="020B0503020204020204" charset="-122"/>
              <a:cs typeface="Microsoft YaHei UI" panose="020B0503020204020204" charset="-122"/>
              <a:sym typeface="+mn-ea"/>
            </a:endParaRPr>
          </a:p>
          <a:p>
            <a:pPr lvl="1"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VISION: To  transform  Nigeria  into  a  leading  digital  economy  providing  quality  life  and  digital  economies for all.</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lvl="1" algn="l">
              <a:buFont typeface="Wingdings" panose="05000000000000000000" charset="0"/>
              <a:buChar char="ü"/>
            </a:pPr>
            <a:endParaRPr lang="en-US" b="1">
              <a:latin typeface="Microsoft YaHei UI" panose="020B0503020204020204" charset="-122"/>
              <a:ea typeface="Microsoft YaHei UI" panose="020B0503020204020204" charset="-122"/>
              <a:cs typeface="Microsoft YaHei UI" panose="020B0503020204020204" charset="-122"/>
              <a:sym typeface="+mn-ea"/>
            </a:endParaRPr>
          </a:p>
          <a:p>
            <a:pPr lvl="1"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MISSION: We  build  a  nation  where  digital  innovation  and  entrepreneurship  are  used  to  create  value and prosperity for all.</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lvl="0" indent="0" algn="l">
              <a:buFont typeface="Wingdings" panose="05000000000000000000" charset="0"/>
              <a:buNone/>
            </a:pP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pic>
        <p:nvPicPr>
          <p:cNvPr id="3" name="Picture 2"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eNig1"/>
          <p:cNvPicPr>
            <a:picLocks noChangeAspect="1"/>
          </p:cNvPicPr>
          <p:nvPr>
            <p:ph sz="half" idx="2"/>
          </p:nvPr>
        </p:nvPicPr>
        <p:blipFill>
          <a:blip r:embed="rId1"/>
          <a:stretch>
            <a:fillRect/>
          </a:stretch>
        </p:blipFill>
        <p:spPr>
          <a:xfrm>
            <a:off x="5461635" y="242570"/>
            <a:ext cx="7822565" cy="655383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Current Policy Frameworks in place</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6812915" cy="4813300"/>
          </a:xfrm>
          <a:gradFill>
            <a:gsLst>
              <a:gs pos="0">
                <a:srgbClr val="9EE256"/>
              </a:gs>
              <a:gs pos="100000">
                <a:srgbClr val="52762D">
                  <a:alpha val="94000"/>
                </a:srgbClr>
              </a:gs>
            </a:gsLst>
            <a:lin ang="5400000" scaled="0"/>
          </a:gradFill>
        </p:spPr>
        <p:txBody>
          <a:bodyPr>
            <a:noAutofit/>
          </a:bodyPr>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Nigeria Digital Economy Policy &amp; Strategy for a Digital Nigeria, 2020-2030 is based </a:t>
            </a:r>
            <a:r>
              <a:rPr lang="en-US" sz="2800" b="1">
                <a:latin typeface="Microsoft YaHei UI" panose="020B0503020204020204" charset="-122"/>
                <a:ea typeface="Microsoft YaHei UI" panose="020B0503020204020204" charset="-122"/>
                <a:cs typeface="Microsoft YaHei UI" panose="020B0503020204020204" charset="-122"/>
                <a:sym typeface="+mn-ea"/>
              </a:rPr>
              <a:t>on </a:t>
            </a:r>
            <a:r>
              <a:rPr lang="en-US" b="1">
                <a:latin typeface="Microsoft YaHei UI" panose="020B0503020204020204" charset="-122"/>
                <a:ea typeface="Microsoft YaHei UI" panose="020B0503020204020204" charset="-122"/>
                <a:cs typeface="Microsoft YaHei UI" panose="020B0503020204020204" charset="-122"/>
                <a:sym typeface="+mn-ea"/>
              </a:rPr>
              <a:t>8 pillars namely: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1. Developmental Regulation;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2. Digital Literacy &amp; Skills;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3. Solid Infrastructure;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4. Service Infrastructure;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5. Digital Services Development &amp; Promotion;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	</a:t>
            </a: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pic>
        <p:nvPicPr>
          <p:cNvPr id="3" name="Picture 2" descr="ICTPpillars"/>
          <p:cNvPicPr>
            <a:picLocks noChangeAspect="1"/>
          </p:cNvPicPr>
          <p:nvPr/>
        </p:nvPicPr>
        <p:blipFill>
          <a:blip r:embed="rId3"/>
          <a:stretch>
            <a:fillRect/>
          </a:stretch>
        </p:blipFill>
        <p:spPr>
          <a:xfrm>
            <a:off x="7056755" y="1246505"/>
            <a:ext cx="5327015" cy="4813935"/>
          </a:xfrm>
          <a:prstGeom prst="rect">
            <a:avLst/>
          </a:prstGeom>
        </p:spPr>
      </p:pic>
      <p:pic>
        <p:nvPicPr>
          <p:cNvPr id="8" name="Picture 7" descr="logo"/>
          <p:cNvPicPr>
            <a:picLocks noChangeAspect="1"/>
          </p:cNvPicPr>
          <p:nvPr/>
        </p:nvPicPr>
        <p:blipFill>
          <a:blip r:embed="rId4"/>
          <a:stretch>
            <a:fillRect/>
          </a:stretch>
        </p:blipFill>
        <p:spPr>
          <a:xfrm>
            <a:off x="10668000" y="6099175"/>
            <a:ext cx="785495" cy="785495"/>
          </a:xfrm>
          <a:prstGeom prst="rect">
            <a:avLst/>
          </a:prstGeom>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eNig1"/>
          <p:cNvPicPr>
            <a:picLocks noChangeAspect="1"/>
          </p:cNvPicPr>
          <p:nvPr>
            <p:ph sz="half" idx="2"/>
          </p:nvPr>
        </p:nvPicPr>
        <p:blipFill>
          <a:blip r:embed="rId1"/>
          <a:stretch>
            <a:fillRect/>
          </a:stretch>
        </p:blipFill>
        <p:spPr>
          <a:xfrm>
            <a:off x="5461635" y="242570"/>
            <a:ext cx="7822565" cy="655383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Current </a:t>
            </a:r>
            <a:r>
              <a:rPr lang="en-US" b="1">
                <a:latin typeface="Microsoft YaHei UI" panose="020B0503020204020204" charset="-122"/>
                <a:ea typeface="Microsoft YaHei UI" panose="020B0503020204020204" charset="-122"/>
                <a:cs typeface="Microsoft YaHei UI" panose="020B0503020204020204" charset="-122"/>
                <a:sym typeface="+mn-ea"/>
              </a:rPr>
              <a:t>Policy Frameworks in place</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6812915" cy="4707255"/>
          </a:xfrm>
          <a:gradFill>
            <a:gsLst>
              <a:gs pos="0">
                <a:srgbClr val="9EE256"/>
              </a:gs>
              <a:gs pos="100000">
                <a:srgbClr val="52762D">
                  <a:alpha val="94000"/>
                </a:srgbClr>
              </a:gs>
            </a:gsLst>
            <a:lin ang="5400000" scaled="0"/>
          </a:gradFill>
        </p:spPr>
        <p:txBody>
          <a:bodyPr>
            <a:noAutofit/>
          </a:bodyPr>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6. Soft Infrastructure;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 7. Digital Society &amp; Emerging  Technologies; and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8. Indigenous Content Development &amp; Adoption.</a:t>
            </a: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pic>
        <p:nvPicPr>
          <p:cNvPr id="3" name="Picture 2" descr="ICTPpillars"/>
          <p:cNvPicPr>
            <a:picLocks noChangeAspect="1"/>
          </p:cNvPicPr>
          <p:nvPr/>
        </p:nvPicPr>
        <p:blipFill>
          <a:blip r:embed="rId3"/>
          <a:stretch>
            <a:fillRect/>
          </a:stretch>
        </p:blipFill>
        <p:spPr>
          <a:xfrm>
            <a:off x="7056755" y="1246505"/>
            <a:ext cx="5327015" cy="4706620"/>
          </a:xfrm>
          <a:prstGeom prst="rect">
            <a:avLst/>
          </a:prstGeom>
        </p:spPr>
      </p:pic>
      <p:pic>
        <p:nvPicPr>
          <p:cNvPr id="8" name="Picture 7" descr="logo"/>
          <p:cNvPicPr>
            <a:picLocks noChangeAspect="1"/>
          </p:cNvPicPr>
          <p:nvPr/>
        </p:nvPicPr>
        <p:blipFill>
          <a:blip r:embed="rId4"/>
          <a:stretch>
            <a:fillRect/>
          </a:stretch>
        </p:blipFill>
        <p:spPr>
          <a:xfrm>
            <a:off x="10668000" y="6099175"/>
            <a:ext cx="785495" cy="785495"/>
          </a:xfrm>
          <a:prstGeom prst="rect">
            <a:avLst/>
          </a:prstGeom>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eNig1"/>
          <p:cNvPicPr>
            <a:picLocks noChangeAspect="1"/>
          </p:cNvPicPr>
          <p:nvPr>
            <p:ph sz="half" idx="2"/>
          </p:nvPr>
        </p:nvPicPr>
        <p:blipFill>
          <a:blip r:embed="rId1"/>
          <a:stretch>
            <a:fillRect/>
          </a:stretch>
        </p:blipFill>
        <p:spPr>
          <a:xfrm>
            <a:off x="5461635" y="242570"/>
            <a:ext cx="7822565" cy="655383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Current </a:t>
            </a:r>
            <a:r>
              <a:rPr lang="en-US" b="1">
                <a:latin typeface="Microsoft YaHei UI" panose="020B0503020204020204" charset="-122"/>
                <a:ea typeface="Microsoft YaHei UI" panose="020B0503020204020204" charset="-122"/>
                <a:cs typeface="Microsoft YaHei UI" panose="020B0503020204020204" charset="-122"/>
                <a:sym typeface="+mn-ea"/>
              </a:rPr>
              <a:t>Policy/Law/EOs in place</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11852910" cy="4813935"/>
          </a:xfrm>
          <a:gradFill>
            <a:gsLst>
              <a:gs pos="0">
                <a:srgbClr val="9EE256"/>
              </a:gs>
              <a:gs pos="100000">
                <a:srgbClr val="52762D">
                  <a:alpha val="92000"/>
                </a:srgbClr>
              </a:gs>
            </a:gsLst>
            <a:lin ang="5400000" scaled="0"/>
          </a:gradFill>
        </p:spPr>
        <p:txBody>
          <a:bodyPr>
            <a:noAutofit/>
          </a:bodyPr>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Nigeria Cybersecurity Policy &amp; Strategy, 2020</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The Cybercrime Acts, 2015</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Executive Orders 003 and 005 on Ease of doing business to promote G2B, G2G, G2C.</a:t>
            </a: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pic>
        <p:nvPicPr>
          <p:cNvPr id="8" name="Picture 7"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eNig1"/>
          <p:cNvPicPr>
            <a:picLocks noChangeAspect="1"/>
          </p:cNvPicPr>
          <p:nvPr>
            <p:ph sz="half" idx="2"/>
          </p:nvPr>
        </p:nvPicPr>
        <p:blipFill>
          <a:blip r:embed="rId1"/>
          <a:stretch>
            <a:fillRect/>
          </a:stretch>
        </p:blipFill>
        <p:spPr>
          <a:xfrm>
            <a:off x="5461635" y="242570"/>
            <a:ext cx="7822565" cy="6553835"/>
          </a:xfrm>
          <a:prstGeom prst="rect">
            <a:avLst/>
          </a:prstGeom>
        </p:spPr>
      </p:pic>
      <p:sp>
        <p:nvSpPr>
          <p:cNvPr id="13" name="Title 12"/>
          <p:cNvSpPr>
            <a:spLocks noGrp="1"/>
          </p:cNvSpPr>
          <p:nvPr>
            <p:ph type="title"/>
          </p:nvPr>
        </p:nvSpPr>
        <p:spPr>
          <a:xfrm>
            <a:off x="857885" y="139065"/>
            <a:ext cx="10476230" cy="1107440"/>
          </a:xfrm>
        </p:spPr>
        <p:txBody>
          <a:bodyPr>
            <a:normAutofit fontScale="90000"/>
          </a:bodyPr>
          <a:p>
            <a:r>
              <a:rPr lang="en-US" b="1">
                <a:latin typeface="Microsoft YaHei UI" panose="020B0503020204020204" charset="-122"/>
                <a:ea typeface="Microsoft YaHei UI" panose="020B0503020204020204" charset="-122"/>
                <a:cs typeface="Microsoft YaHei UI" panose="020B0503020204020204" charset="-122"/>
                <a:sym typeface="+mn-ea"/>
              </a:rPr>
              <a:t>Current NITDA Guidelines &amp; Frameworks</a:t>
            </a:r>
            <a:endParaRPr lang="en-US" b="1">
              <a:latin typeface="Microsoft YaHei UI" panose="020B0503020204020204" charset="-122"/>
              <a:ea typeface="Microsoft YaHei UI" panose="020B0503020204020204" charset="-122"/>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sp>
        <p:nvSpPr>
          <p:cNvPr id="8" name="Content Placeholder 7"/>
          <p:cNvSpPr/>
          <p:nvPr>
            <p:ph sz="half" idx="1"/>
          </p:nvPr>
        </p:nvSpPr>
        <p:spPr>
          <a:xfrm>
            <a:off x="422910" y="1416050"/>
            <a:ext cx="10910570" cy="4593590"/>
          </a:xfrm>
          <a:gradFill>
            <a:gsLst>
              <a:gs pos="0">
                <a:srgbClr val="9EE256"/>
              </a:gs>
              <a:gs pos="100000">
                <a:srgbClr val="52762D">
                  <a:alpha val="94000"/>
                </a:srgbClr>
              </a:gs>
            </a:gsLst>
            <a:lin scaled="0"/>
          </a:gradFill>
        </p:spPr>
        <p:txBody>
          <a:bodyPr>
            <a:normAutofit lnSpcReduction="10000"/>
          </a:bodyPr>
          <a:p>
            <a:r>
              <a:rPr lang="en-US"/>
              <a:t>Guidelines for The Management of Personal Data by Public Institutions in Nigeria, 2020</a:t>
            </a:r>
            <a:endParaRPr lang="en-US"/>
          </a:p>
          <a:p>
            <a:r>
              <a:rPr lang="en-US"/>
              <a:t>Guidelines for Nigerian Content Development in Information and Communication Technology (ICT)</a:t>
            </a:r>
            <a:endParaRPr lang="en-US"/>
          </a:p>
          <a:p>
            <a:r>
              <a:rPr lang="en-US"/>
              <a:t>Framework and Guidelines for Public Internet Access</a:t>
            </a:r>
            <a:endParaRPr lang="en-US"/>
          </a:p>
          <a:p>
            <a:r>
              <a:rPr lang="en-US"/>
              <a:t>Guidelines for Clearance of Information Technology (IT) Project by Public Institutions</a:t>
            </a:r>
            <a:endParaRPr lang="en-US"/>
          </a:p>
          <a:p>
            <a:r>
              <a:rPr lang="en-US"/>
              <a:t>Guidelines for Registration of ICT Service Providers/Contractors for Delivery of of IT Services to MDAs</a:t>
            </a:r>
            <a:endParaRPr lang="en-US"/>
          </a:p>
          <a:p>
            <a:r>
              <a:rPr lang="en-US"/>
              <a:t>NIgerian Data Protection Regulation (NDPR)</a:t>
            </a:r>
            <a:endParaRPr lang="en-US"/>
          </a:p>
          <a:p>
            <a:endParaRPr lang="en-US"/>
          </a:p>
        </p:txBody>
      </p:sp>
      <p:pic>
        <p:nvPicPr>
          <p:cNvPr id="9" name="Picture 8"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eNig1"/>
          <p:cNvPicPr>
            <a:picLocks noChangeAspect="1"/>
          </p:cNvPicPr>
          <p:nvPr>
            <p:ph sz="half" idx="2"/>
          </p:nvPr>
        </p:nvPicPr>
        <p:blipFill>
          <a:blip r:embed="rId1"/>
          <a:stretch>
            <a:fillRect/>
          </a:stretch>
        </p:blipFill>
        <p:spPr>
          <a:xfrm>
            <a:off x="6586855" y="1116965"/>
            <a:ext cx="5256530" cy="4872355"/>
          </a:xfrm>
          <a:prstGeom prst="rect">
            <a:avLst/>
          </a:prstGeom>
        </p:spPr>
      </p:pic>
      <p:sp>
        <p:nvSpPr>
          <p:cNvPr id="13" name="Title 12"/>
          <p:cNvSpPr>
            <a:spLocks noGrp="1"/>
          </p:cNvSpPr>
          <p:nvPr>
            <p:ph type="title"/>
          </p:nvPr>
        </p:nvSpPr>
        <p:spPr/>
        <p:txBody>
          <a:bodyPr/>
          <a:p>
            <a:r>
              <a:rPr lang="en-US" b="1">
                <a:solidFill>
                  <a:schemeClr val="tx1"/>
                </a:solidFill>
                <a:effectLst>
                  <a:outerShdw blurRad="38100" dist="19050" dir="2700000" algn="tl" rotWithShape="0">
                    <a:schemeClr val="dk1">
                      <a:alpha val="40000"/>
                    </a:schemeClr>
                  </a:outerShdw>
                </a:effectLst>
                <a:latin typeface="Microsoft YaHei UI" panose="020B0503020204020204" charset="-122"/>
                <a:ea typeface="Microsoft YaHei UI" panose="020B0503020204020204" charset="-122"/>
              </a:rPr>
              <a:t>Talking Points</a:t>
            </a:r>
            <a:endParaRPr lang="en-US" b="1">
              <a:solidFill>
                <a:schemeClr val="tx1"/>
              </a:solidFill>
              <a:effectLst>
                <a:outerShdw blurRad="38100" dist="19050" dir="2700000" algn="tl" rotWithShape="0">
                  <a:schemeClr val="dk1">
                    <a:alpha val="40000"/>
                  </a:schemeClr>
                </a:outerShdw>
              </a:effectLst>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838200" y="1825625"/>
            <a:ext cx="6381750" cy="4163695"/>
          </a:xfrm>
        </p:spPr>
        <p:txBody>
          <a:bodyPr/>
          <a:p>
            <a:r>
              <a:rPr lang="en-US">
                <a:latin typeface="Microsoft YaHei UI" panose="020B0503020204020204" charset="-122"/>
                <a:ea typeface="Microsoft YaHei UI" panose="020B0503020204020204" charset="-122"/>
                <a:cs typeface="Microsoft YaHei UI" panose="020B0503020204020204" charset="-122"/>
              </a:rPr>
              <a:t>Introduction - Journey thus far</a:t>
            </a:r>
            <a:endParaRPr lang="en-US">
              <a:latin typeface="Microsoft YaHei UI" panose="020B0503020204020204" charset="-122"/>
              <a:ea typeface="Microsoft YaHei UI" panose="020B0503020204020204" charset="-122"/>
              <a:cs typeface="Microsoft YaHei UI" panose="020B0503020204020204" charset="-122"/>
            </a:endParaRPr>
          </a:p>
          <a:p>
            <a:r>
              <a:rPr lang="en-US">
                <a:latin typeface="Microsoft YaHei UI" panose="020B0503020204020204" charset="-122"/>
                <a:ea typeface="Microsoft YaHei UI" panose="020B0503020204020204" charset="-122"/>
                <a:cs typeface="Microsoft YaHei UI" panose="020B0503020204020204" charset="-122"/>
              </a:rPr>
              <a:t>Comparative Digital Economy </a:t>
            </a:r>
            <a:endParaRPr lang="en-US">
              <a:latin typeface="Microsoft YaHei UI" panose="020B0503020204020204" charset="-122"/>
              <a:ea typeface="Microsoft YaHei UI" panose="020B0503020204020204" charset="-122"/>
              <a:cs typeface="Microsoft YaHei UI" panose="020B0503020204020204" charset="-122"/>
            </a:endParaRPr>
          </a:p>
          <a:p>
            <a:pPr marL="0" indent="0">
              <a:buNone/>
            </a:pPr>
            <a:r>
              <a:rPr lang="en-US">
                <a:latin typeface="Microsoft YaHei UI" panose="020B0503020204020204" charset="-122"/>
                <a:ea typeface="Microsoft YaHei UI" panose="020B0503020204020204" charset="-122"/>
                <a:cs typeface="Microsoft YaHei UI" panose="020B0503020204020204" charset="-122"/>
              </a:rPr>
              <a:t>	Trends</a:t>
            </a:r>
            <a:endParaRPr lang="en-US">
              <a:latin typeface="Microsoft YaHei UI" panose="020B0503020204020204" charset="-122"/>
              <a:ea typeface="Microsoft YaHei UI" panose="020B0503020204020204" charset="-122"/>
              <a:cs typeface="Microsoft YaHei UI" panose="020B0503020204020204" charset="-122"/>
            </a:endParaRPr>
          </a:p>
          <a:p>
            <a:r>
              <a:rPr lang="en-US">
                <a:latin typeface="Microsoft YaHei UI" panose="020B0503020204020204" charset="-122"/>
                <a:ea typeface="Microsoft YaHei UI" panose="020B0503020204020204" charset="-122"/>
                <a:cs typeface="Microsoft YaHei UI" panose="020B0503020204020204" charset="-122"/>
              </a:rPr>
              <a:t></a:t>
            </a:r>
            <a:r>
              <a:rPr lang="en-US">
                <a:latin typeface="Microsoft YaHei UI" panose="020B0503020204020204" charset="-122"/>
                <a:ea typeface="Microsoft YaHei UI" panose="020B0503020204020204" charset="-122"/>
                <a:cs typeface="Microsoft YaHei UI" panose="020B0503020204020204" charset="-122"/>
                <a:sym typeface="+mn-ea"/>
              </a:rPr>
              <a:t>Policy/Laws in place</a:t>
            </a:r>
            <a:endParaRPr lang="en-US">
              <a:latin typeface="Microsoft YaHei UI" panose="020B0503020204020204" charset="-122"/>
              <a:ea typeface="Microsoft YaHei UI" panose="020B0503020204020204" charset="-122"/>
              <a:cs typeface="Microsoft YaHei UI" panose="020B0503020204020204" charset="-122"/>
              <a:sym typeface="+mn-ea"/>
            </a:endParaRPr>
          </a:p>
          <a:p>
            <a:r>
              <a:rPr lang="en-US">
                <a:latin typeface="Microsoft YaHei UI" panose="020B0503020204020204" charset="-122"/>
                <a:ea typeface="Microsoft YaHei UI" panose="020B0503020204020204" charset="-122"/>
                <a:cs typeface="Microsoft YaHei UI" panose="020B0503020204020204" charset="-122"/>
                <a:sym typeface="+mn-ea"/>
              </a:rPr>
              <a:t>   eGovernment Master Plan</a:t>
            </a:r>
            <a:endParaRPr lang="en-US">
              <a:latin typeface="Microsoft YaHei UI" panose="020B0503020204020204" charset="-122"/>
              <a:ea typeface="Microsoft YaHei UI" panose="020B0503020204020204" charset="-122"/>
              <a:cs typeface="Microsoft YaHei UI" panose="020B0503020204020204" charset="-122"/>
            </a:endParaRPr>
          </a:p>
          <a:p>
            <a:r>
              <a:rPr lang="en-US">
                <a:latin typeface="Microsoft YaHei UI" panose="020B0503020204020204" charset="-122"/>
                <a:ea typeface="Microsoft YaHei UI" panose="020B0503020204020204" charset="-122"/>
                <a:cs typeface="Microsoft YaHei UI" panose="020B0503020204020204" charset="-122"/>
              </a:rPr>
              <a:t>Outcomes</a:t>
            </a:r>
            <a:endParaRPr lang="en-US">
              <a:latin typeface="Microsoft YaHei UI" panose="020B0503020204020204" charset="-122"/>
              <a:ea typeface="Microsoft YaHei UI" panose="020B0503020204020204" charset="-122"/>
              <a:cs typeface="Microsoft YaHei UI" panose="020B0503020204020204" charset="-122"/>
            </a:endParaRPr>
          </a:p>
          <a:p>
            <a:pPr lvl="0"/>
            <a:r>
              <a:rPr lang="en-US">
                <a:latin typeface="Microsoft YaHei UI" panose="020B0503020204020204" charset="-122"/>
                <a:ea typeface="Microsoft YaHei UI" panose="020B0503020204020204" charset="-122"/>
                <a:cs typeface="Microsoft YaHei UI" panose="020B0503020204020204" charset="-122"/>
              </a:rPr>
              <a:t>    Drawbacks</a:t>
            </a:r>
            <a:endParaRPr lang="en-US">
              <a:latin typeface="Microsoft YaHei UI" panose="020B0503020204020204" charset="-122"/>
              <a:ea typeface="Microsoft YaHei UI" panose="020B0503020204020204" charset="-122"/>
              <a:cs typeface="Microsoft YaHei UI" panose="020B0503020204020204" charset="-122"/>
            </a:endParaRPr>
          </a:p>
          <a:p>
            <a:r>
              <a:rPr lang="en-US">
                <a:latin typeface="Microsoft YaHei UI" panose="020B0503020204020204" charset="-122"/>
                <a:ea typeface="Microsoft YaHei UI" panose="020B0503020204020204" charset="-122"/>
                <a:cs typeface="Microsoft YaHei UI" panose="020B0503020204020204" charset="-122"/>
              </a:rPr>
              <a:t>Conclusion</a:t>
            </a:r>
            <a:endParaRPr lang="en-US">
              <a:latin typeface="Microsoft YaHei UI" panose="020B0503020204020204" charset="-122"/>
              <a:ea typeface="Microsoft YaHei UI" panose="020B0503020204020204" charset="-122"/>
              <a:cs typeface="Microsoft YaHei UI" panose="020B0503020204020204" charset="-122"/>
            </a:endParaRPr>
          </a:p>
        </p:txBody>
      </p:sp>
      <p:pic>
        <p:nvPicPr>
          <p:cNvPr id="6" name="Picture 5" descr="logo"/>
          <p:cNvPicPr>
            <a:picLocks noChangeAspect="1"/>
          </p:cNvPicPr>
          <p:nvPr/>
        </p:nvPicPr>
        <p:blipFill>
          <a:blip r:embed="rId2"/>
          <a:stretch>
            <a:fillRect/>
          </a:stretch>
        </p:blipFill>
        <p:spPr>
          <a:xfrm>
            <a:off x="73025" y="5894070"/>
            <a:ext cx="1764665" cy="941705"/>
          </a:xfrm>
          <a:prstGeom prst="rect">
            <a:avLst/>
          </a:prstGeom>
        </p:spPr>
      </p:pic>
      <p:pic>
        <p:nvPicPr>
          <p:cNvPr id="8" name="Picture 7"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eNig1"/>
          <p:cNvPicPr>
            <a:picLocks noChangeAspect="1"/>
          </p:cNvPicPr>
          <p:nvPr>
            <p:ph sz="half" idx="2"/>
          </p:nvPr>
        </p:nvPicPr>
        <p:blipFill>
          <a:blip r:embed="rId1"/>
          <a:stretch>
            <a:fillRect/>
          </a:stretch>
        </p:blipFill>
        <p:spPr>
          <a:xfrm>
            <a:off x="5461635" y="242570"/>
            <a:ext cx="7822565" cy="655383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NITDA Guidelines &amp; Frameworks</a:t>
            </a:r>
            <a:endParaRPr lang="en-US" b="1">
              <a:latin typeface="Microsoft YaHei UI" panose="020B0503020204020204" charset="-122"/>
              <a:ea typeface="Microsoft YaHei UI" panose="020B0503020204020204" charset="-122"/>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sp>
        <p:nvSpPr>
          <p:cNvPr id="8" name="Content Placeholder 7"/>
          <p:cNvSpPr/>
          <p:nvPr>
            <p:ph sz="half" idx="1"/>
          </p:nvPr>
        </p:nvSpPr>
        <p:spPr>
          <a:xfrm>
            <a:off x="422910" y="1416050"/>
            <a:ext cx="10910570" cy="4593590"/>
          </a:xfrm>
          <a:gradFill>
            <a:gsLst>
              <a:gs pos="0">
                <a:srgbClr val="9EE256"/>
              </a:gs>
              <a:gs pos="100000">
                <a:srgbClr val="52762D">
                  <a:alpha val="94000"/>
                </a:srgbClr>
              </a:gs>
            </a:gsLst>
            <a:lin scaled="0"/>
          </a:gradFill>
        </p:spPr>
        <p:txBody>
          <a:bodyPr>
            <a:normAutofit/>
          </a:bodyPr>
          <a:p>
            <a:r>
              <a:rPr lang="en-US"/>
              <a:t>Nigeria e-Government Interoperability Framework (Ne-GIF)</a:t>
            </a:r>
            <a:endParaRPr lang="en-US"/>
          </a:p>
          <a:p>
            <a:r>
              <a:rPr lang="en-US"/>
              <a:t>Framework and Guidelines for Information and Communication Technology Adoption in Tertiary Institutions</a:t>
            </a:r>
            <a:endParaRPr lang="en-US"/>
          </a:p>
          <a:p>
            <a:r>
              <a:rPr lang="en-US"/>
              <a:t>Framework and Guidelines for the Use of Social Media Platforms in Public Institutions</a:t>
            </a:r>
            <a:endParaRPr lang="en-US"/>
          </a:p>
          <a:p>
            <a:pPr marL="0" indent="0">
              <a:buNone/>
            </a:pPr>
            <a:endParaRPr lang="en-US"/>
          </a:p>
          <a:p>
            <a:pPr marL="0" indent="0">
              <a:buNone/>
            </a:pPr>
            <a:r>
              <a:rPr lang="en-US"/>
              <a:t> https://nitda.gov.ng/regulations/ </a:t>
            </a:r>
            <a:endParaRPr lang="en-US"/>
          </a:p>
        </p:txBody>
      </p:sp>
      <p:pic>
        <p:nvPicPr>
          <p:cNvPr id="3" name="Picture 2"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eNig1"/>
          <p:cNvPicPr>
            <a:picLocks noChangeAspect="1"/>
          </p:cNvPicPr>
          <p:nvPr>
            <p:ph sz="half" idx="2"/>
          </p:nvPr>
        </p:nvPicPr>
        <p:blipFill>
          <a:blip r:embed="rId1"/>
          <a:stretch>
            <a:fillRect/>
          </a:stretch>
        </p:blipFill>
        <p:spPr>
          <a:xfrm>
            <a:off x="5461635" y="242570"/>
            <a:ext cx="7822565" cy="655383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rPr>
              <a:t>Single Window Portal</a:t>
            </a:r>
            <a:endParaRPr lang="en-US" b="1">
              <a:latin typeface="Microsoft YaHei UI" panose="020B0503020204020204" charset="-122"/>
              <a:ea typeface="Microsoft YaHei UI" panose="020B0503020204020204" charset="-122"/>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sp>
        <p:nvSpPr>
          <p:cNvPr id="8" name="Content Placeholder 7"/>
          <p:cNvSpPr/>
          <p:nvPr>
            <p:ph sz="half" idx="1"/>
          </p:nvPr>
        </p:nvSpPr>
        <p:spPr>
          <a:xfrm>
            <a:off x="422910" y="1416050"/>
            <a:ext cx="10910570" cy="4593590"/>
          </a:xfrm>
          <a:gradFill>
            <a:gsLst>
              <a:gs pos="0">
                <a:srgbClr val="9EE256"/>
              </a:gs>
              <a:gs pos="100000">
                <a:srgbClr val="52762D">
                  <a:alpha val="94000"/>
                </a:srgbClr>
              </a:gs>
            </a:gsLst>
            <a:lin scaled="0"/>
          </a:gradFill>
        </p:spPr>
        <p:txBody>
          <a:bodyPr>
            <a:normAutofit/>
          </a:bodyPr>
          <a:p>
            <a:pPr marL="0" indent="0">
              <a:buNone/>
            </a:pPr>
            <a:endParaRPr lang="en-US" sz="5400"/>
          </a:p>
          <a:p>
            <a:pPr marL="0" indent="0">
              <a:buNone/>
            </a:pPr>
            <a:endParaRPr lang="en-US" sz="5400"/>
          </a:p>
          <a:p>
            <a:pPr marL="0" indent="0">
              <a:buNone/>
            </a:pPr>
            <a:r>
              <a:rPr lang="en-US" sz="5400"/>
              <a:t>http://services.gov.ng </a:t>
            </a:r>
            <a:endParaRPr lang="en-US" sz="5400"/>
          </a:p>
        </p:txBody>
      </p:sp>
      <p:pic>
        <p:nvPicPr>
          <p:cNvPr id="3" name="Picture 2"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FMoCDE eGovt Master Plan 2019</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7059295" cy="4678680"/>
          </a:xfrm>
          <a:gradFill>
            <a:gsLst>
              <a:gs pos="0">
                <a:srgbClr val="9EE256"/>
              </a:gs>
              <a:gs pos="100000">
                <a:srgbClr val="52762D"/>
              </a:gs>
            </a:gsLst>
            <a:lin ang="5400000" scaled="0"/>
          </a:gradFill>
        </p:spPr>
        <p:txBody>
          <a:bodyPr>
            <a:noAutofit/>
          </a:bodyPr>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The eGovernment Master Plan 2019</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 is to “Utilize ICT to drive transparency in governance and improve the quality and cost effectiveness of public service delivery in Nigeria”.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1"/>
          <a:stretch>
            <a:fillRect/>
          </a:stretch>
        </p:blipFill>
        <p:spPr>
          <a:xfrm>
            <a:off x="423545" y="6060440"/>
            <a:ext cx="1452880" cy="775335"/>
          </a:xfrm>
          <a:prstGeom prst="rect">
            <a:avLst/>
          </a:prstGeom>
        </p:spPr>
      </p:pic>
      <p:pic>
        <p:nvPicPr>
          <p:cNvPr id="7" name="Content Placeholder 6" descr="eGovt"/>
          <p:cNvPicPr>
            <a:picLocks noChangeAspect="1"/>
          </p:cNvPicPr>
          <p:nvPr>
            <p:ph sz="half" idx="2"/>
          </p:nvPr>
        </p:nvPicPr>
        <p:blipFill>
          <a:blip r:embed="rId2"/>
          <a:stretch>
            <a:fillRect/>
          </a:stretch>
        </p:blipFill>
        <p:spPr>
          <a:xfrm>
            <a:off x="7399655" y="1553210"/>
            <a:ext cx="4792345" cy="3286125"/>
          </a:xfrm>
          <a:prstGeom prst="rect">
            <a:avLst/>
          </a:prstGeom>
        </p:spPr>
      </p:pic>
      <p:sp>
        <p:nvSpPr>
          <p:cNvPr id="8" name="Content Placeholder 13"/>
          <p:cNvSpPr>
            <a:spLocks noGrp="1"/>
          </p:cNvSpPr>
          <p:nvPr/>
        </p:nvSpPr>
        <p:spPr>
          <a:xfrm>
            <a:off x="7458075" y="5113020"/>
            <a:ext cx="4675505" cy="815975"/>
          </a:xfrm>
          <a:prstGeom prst="rect">
            <a:avLst/>
          </a:prstGeom>
          <a:gradFill>
            <a:gsLst>
              <a:gs pos="0">
                <a:srgbClr val="9EE256"/>
              </a:gs>
              <a:gs pos="100000">
                <a:srgbClr val="52762D"/>
              </a:gs>
            </a:gsLst>
            <a:lin ang="5400000" scaled="0"/>
          </a:gra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Wingdings" panose="05000000000000000000" charset="0"/>
              <a:buNone/>
            </a:pPr>
            <a:r>
              <a:rPr lang="en-US" sz="2400" b="1">
                <a:latin typeface="Microsoft YaHei UI" panose="020B0503020204020204" charset="-122"/>
                <a:ea typeface="Microsoft YaHei UI" panose="020B0503020204020204" charset="-122"/>
                <a:cs typeface="Microsoft YaHei UI" panose="020B0503020204020204" charset="-122"/>
                <a:sym typeface="+mn-ea"/>
              </a:rPr>
              <a:t>Ministry of Communications &amp; Digital Economy</a:t>
            </a:r>
            <a:endParaRPr lang="en-US" sz="2400"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9" name="Picture 8"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FMoCDE eGovt Master Plan</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7059295" cy="4678680"/>
          </a:xfrm>
          <a:gradFill>
            <a:gsLst>
              <a:gs pos="0">
                <a:srgbClr val="9EE256"/>
              </a:gs>
              <a:gs pos="100000">
                <a:srgbClr val="52762D"/>
              </a:gs>
            </a:gsLst>
            <a:lin ang="5400000" scaled="0"/>
          </a:gradFill>
        </p:spPr>
        <p:txBody>
          <a:bodyPr>
            <a:noAutofit/>
          </a:bodyPr>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Vision</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“to create a world class open and digitized government that connects with people to drive efficiency in public administration, responsiveness of civil services and transparency in governance leading to improvement of the quality of life of Nigerians.”</a:t>
            </a: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1"/>
          <a:stretch>
            <a:fillRect/>
          </a:stretch>
        </p:blipFill>
        <p:spPr>
          <a:xfrm>
            <a:off x="423545" y="6060440"/>
            <a:ext cx="1452880" cy="775335"/>
          </a:xfrm>
          <a:prstGeom prst="rect">
            <a:avLst/>
          </a:prstGeom>
        </p:spPr>
      </p:pic>
      <p:pic>
        <p:nvPicPr>
          <p:cNvPr id="7" name="Content Placeholder 6" descr="eGovt"/>
          <p:cNvPicPr>
            <a:picLocks noChangeAspect="1"/>
          </p:cNvPicPr>
          <p:nvPr>
            <p:ph sz="half" idx="2"/>
          </p:nvPr>
        </p:nvPicPr>
        <p:blipFill>
          <a:blip r:embed="rId2"/>
          <a:stretch>
            <a:fillRect/>
          </a:stretch>
        </p:blipFill>
        <p:spPr>
          <a:xfrm>
            <a:off x="7399655" y="1553210"/>
            <a:ext cx="4792345" cy="3286125"/>
          </a:xfrm>
          <a:prstGeom prst="rect">
            <a:avLst/>
          </a:prstGeom>
        </p:spPr>
      </p:pic>
      <p:sp>
        <p:nvSpPr>
          <p:cNvPr id="8" name="Content Placeholder 13"/>
          <p:cNvSpPr>
            <a:spLocks noGrp="1"/>
          </p:cNvSpPr>
          <p:nvPr/>
        </p:nvSpPr>
        <p:spPr>
          <a:xfrm>
            <a:off x="7458075" y="5244465"/>
            <a:ext cx="4675505" cy="680720"/>
          </a:xfrm>
          <a:prstGeom prst="rect">
            <a:avLst/>
          </a:prstGeom>
          <a:gradFill>
            <a:gsLst>
              <a:gs pos="0">
                <a:srgbClr val="9EE256"/>
              </a:gs>
              <a:gs pos="100000">
                <a:srgbClr val="52762D"/>
              </a:gs>
            </a:gsLst>
            <a:lin ang="5400000" scaled="0"/>
          </a:gra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Wingdings" panose="05000000000000000000" charset="0"/>
              <a:buNone/>
            </a:pPr>
            <a:r>
              <a:rPr lang="en-US" sz="2400" b="1">
                <a:latin typeface="Microsoft YaHei UI" panose="020B0503020204020204" charset="-122"/>
                <a:ea typeface="Microsoft YaHei UI" panose="020B0503020204020204" charset="-122"/>
                <a:cs typeface="Microsoft YaHei UI" panose="020B0503020204020204" charset="-122"/>
                <a:sym typeface="+mn-ea"/>
              </a:rPr>
              <a:t>Ministry of Communications &amp; Digital Economy</a:t>
            </a:r>
            <a:endParaRPr lang="en-US" sz="2400"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9" name="Picture 8"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FMoCDE eGovt Master Plan</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7059295" cy="4678680"/>
          </a:xfrm>
          <a:gradFill>
            <a:gsLst>
              <a:gs pos="0">
                <a:srgbClr val="9EE256"/>
              </a:gs>
              <a:gs pos="100000">
                <a:srgbClr val="52762D"/>
              </a:gs>
            </a:gsLst>
            <a:lin ang="5400000" scaled="0"/>
          </a:gradFill>
        </p:spPr>
        <p:txBody>
          <a:bodyPr>
            <a:noAutofit/>
          </a:bodyPr>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Vision</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“to create a world class open and digitized government that connects with people to drive efficiency in public administration, responsiveness of civil services and transparency in governance leading to improvement of the quality of life of Nigerians.”</a:t>
            </a: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1"/>
          <a:stretch>
            <a:fillRect/>
          </a:stretch>
        </p:blipFill>
        <p:spPr>
          <a:xfrm>
            <a:off x="423545" y="6060440"/>
            <a:ext cx="1452880" cy="775335"/>
          </a:xfrm>
          <a:prstGeom prst="rect">
            <a:avLst/>
          </a:prstGeom>
        </p:spPr>
      </p:pic>
      <p:pic>
        <p:nvPicPr>
          <p:cNvPr id="7" name="Content Placeholder 6" descr="eGovt"/>
          <p:cNvPicPr>
            <a:picLocks noChangeAspect="1"/>
          </p:cNvPicPr>
          <p:nvPr>
            <p:ph sz="half" idx="2"/>
          </p:nvPr>
        </p:nvPicPr>
        <p:blipFill>
          <a:blip r:embed="rId2"/>
          <a:stretch>
            <a:fillRect/>
          </a:stretch>
        </p:blipFill>
        <p:spPr>
          <a:xfrm>
            <a:off x="7399655" y="1553210"/>
            <a:ext cx="4792345" cy="3286125"/>
          </a:xfrm>
          <a:prstGeom prst="rect">
            <a:avLst/>
          </a:prstGeom>
        </p:spPr>
      </p:pic>
      <p:sp>
        <p:nvSpPr>
          <p:cNvPr id="8" name="Content Placeholder 13"/>
          <p:cNvSpPr>
            <a:spLocks noGrp="1"/>
          </p:cNvSpPr>
          <p:nvPr/>
        </p:nvSpPr>
        <p:spPr>
          <a:xfrm>
            <a:off x="7458075" y="5244465"/>
            <a:ext cx="4675505" cy="680720"/>
          </a:xfrm>
          <a:prstGeom prst="rect">
            <a:avLst/>
          </a:prstGeom>
          <a:gradFill>
            <a:gsLst>
              <a:gs pos="0">
                <a:srgbClr val="9EE256"/>
              </a:gs>
              <a:gs pos="100000">
                <a:srgbClr val="52762D"/>
              </a:gs>
            </a:gsLst>
            <a:lin ang="5400000" scaled="0"/>
          </a:gra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Wingdings" panose="05000000000000000000" charset="0"/>
              <a:buNone/>
            </a:pPr>
            <a:r>
              <a:rPr lang="en-US" sz="2400" b="1">
                <a:latin typeface="Microsoft YaHei UI" panose="020B0503020204020204" charset="-122"/>
                <a:ea typeface="Microsoft YaHei UI" panose="020B0503020204020204" charset="-122"/>
                <a:cs typeface="Microsoft YaHei UI" panose="020B0503020204020204" charset="-122"/>
                <a:sym typeface="+mn-ea"/>
              </a:rPr>
              <a:t>Ministry of Communications &amp; Digital Economy</a:t>
            </a:r>
            <a:endParaRPr lang="en-US" sz="2400"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2" name="Picture 1"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eGovt"/>
          <p:cNvPicPr>
            <a:picLocks noChangeAspect="1"/>
          </p:cNvPicPr>
          <p:nvPr>
            <p:ph sz="half" idx="2"/>
          </p:nvPr>
        </p:nvPicPr>
        <p:blipFill>
          <a:blip r:embed="rId1"/>
          <a:stretch>
            <a:fillRect/>
          </a:stretch>
        </p:blipFill>
        <p:spPr>
          <a:xfrm>
            <a:off x="7399655" y="1553210"/>
            <a:ext cx="4792345" cy="328612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Expected Outcomes</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11525250" cy="4678680"/>
          </a:xfrm>
          <a:gradFill>
            <a:gsLst>
              <a:gs pos="0">
                <a:srgbClr val="9EE256"/>
              </a:gs>
              <a:gs pos="100000">
                <a:srgbClr val="52762D">
                  <a:alpha val="72000"/>
                </a:srgbClr>
              </a:gs>
            </a:gsLst>
            <a:lin ang="5400000" scaled="0"/>
          </a:gradFill>
        </p:spPr>
        <p:txBody>
          <a:bodyPr>
            <a:noAutofit/>
          </a:bodyPr>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The strategic outcomes from the proposed e-Government Masterplan is a High Performing Government with the following features:</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i.  High Performance Culture:-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lvl="1" algn="l"/>
            <a:r>
              <a:rPr lang="en-US" b="1">
                <a:latin typeface="Microsoft YaHei UI" panose="020B0503020204020204" charset="-122"/>
                <a:ea typeface="Microsoft YaHei UI" panose="020B0503020204020204" charset="-122"/>
                <a:cs typeface="Microsoft YaHei UI" panose="020B0503020204020204" charset="-122"/>
                <a:sym typeface="+mn-ea"/>
              </a:rPr>
              <a:t>Accountability for performance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lvl="1" algn="l"/>
            <a:r>
              <a:rPr lang="en-US" b="1">
                <a:latin typeface="Microsoft YaHei UI" panose="020B0503020204020204" charset="-122"/>
                <a:ea typeface="Microsoft YaHei UI" panose="020B0503020204020204" charset="-122"/>
                <a:cs typeface="Microsoft YaHei UI" panose="020B0503020204020204" charset="-122"/>
                <a:sym typeface="+mn-ea"/>
              </a:rPr>
              <a:t>Citizen-centric government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lvl="1" algn="l"/>
            <a:r>
              <a:rPr lang="en-US" b="1">
                <a:latin typeface="Microsoft YaHei UI" panose="020B0503020204020204" charset="-122"/>
                <a:ea typeface="Microsoft YaHei UI" panose="020B0503020204020204" charset="-122"/>
                <a:cs typeface="Microsoft YaHei UI" panose="020B0503020204020204" charset="-122"/>
                <a:sym typeface="+mn-ea"/>
              </a:rPr>
              <a:t>An integrated government</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ii.  Right People:-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lvl="1" algn="l">
              <a:buFont typeface="Wingdings" panose="05000000000000000000" charset="0"/>
              <a:buChar char="§"/>
            </a:pPr>
            <a:r>
              <a:rPr lang="en-US" b="1">
                <a:latin typeface="Microsoft YaHei UI" panose="020B0503020204020204" charset="-122"/>
                <a:ea typeface="Microsoft YaHei UI" panose="020B0503020204020204" charset="-122"/>
                <a:cs typeface="Microsoft YaHei UI" panose="020B0503020204020204" charset="-122"/>
                <a:sym typeface="+mn-ea"/>
              </a:rPr>
              <a:t>Competent, committed, non-corruptible public officers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lvl="1" algn="l">
              <a:buFont typeface="Wingdings" panose="05000000000000000000" charset="0"/>
              <a:buChar char="§"/>
            </a:pPr>
            <a:r>
              <a:rPr lang="en-US" b="1">
                <a:latin typeface="Microsoft YaHei UI" panose="020B0503020204020204" charset="-122"/>
                <a:ea typeface="Microsoft YaHei UI" panose="020B0503020204020204" charset="-122"/>
                <a:cs typeface="Microsoft YaHei UI" panose="020B0503020204020204" charset="-122"/>
                <a:sym typeface="+mn-ea"/>
              </a:rPr>
              <a:t>Public Service as employer of choice</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pic>
        <p:nvPicPr>
          <p:cNvPr id="2" name="Picture 1"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eGovt"/>
          <p:cNvPicPr>
            <a:picLocks noChangeAspect="1"/>
          </p:cNvPicPr>
          <p:nvPr>
            <p:ph sz="half" idx="2"/>
          </p:nvPr>
        </p:nvPicPr>
        <p:blipFill>
          <a:blip r:embed="rId1"/>
          <a:stretch>
            <a:fillRect/>
          </a:stretch>
        </p:blipFill>
        <p:spPr>
          <a:xfrm>
            <a:off x="7399655" y="1553210"/>
            <a:ext cx="4792345" cy="328612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Expected Outcomes</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11525250" cy="4678680"/>
          </a:xfrm>
          <a:gradFill>
            <a:gsLst>
              <a:gs pos="0">
                <a:srgbClr val="9EE256"/>
              </a:gs>
              <a:gs pos="100000">
                <a:srgbClr val="52762D">
                  <a:alpha val="72000"/>
                </a:srgbClr>
              </a:gs>
            </a:gsLst>
            <a:lin ang="5400000" scaled="0"/>
          </a:gradFill>
        </p:spPr>
        <p:txBody>
          <a:bodyPr>
            <a:noAutofit/>
          </a:bodyPr>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The strategic outcomes from the proposed e-Government Masterplan is a High Performing Government with the following features:</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iii. Responsible Financial Management-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lvl="1" algn="l"/>
            <a:r>
              <a:rPr lang="en-US" b="1">
                <a:latin typeface="Microsoft YaHei UI" panose="020B0503020204020204" charset="-122"/>
                <a:ea typeface="Microsoft YaHei UI" panose="020B0503020204020204" charset="-122"/>
                <a:cs typeface="Microsoft YaHei UI" panose="020B0503020204020204" charset="-122"/>
                <a:sym typeface="+mn-ea"/>
              </a:rPr>
              <a:t>Fiscal Sustainability</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lvl="1" algn="l"/>
            <a:r>
              <a:rPr lang="en-US" b="1">
                <a:latin typeface="Microsoft YaHei UI" panose="020B0503020204020204" charset="-122"/>
                <a:ea typeface="Microsoft YaHei UI" panose="020B0503020204020204" charset="-122"/>
                <a:cs typeface="Microsoft YaHei UI" panose="020B0503020204020204" charset="-122"/>
                <a:sym typeface="+mn-ea"/>
              </a:rPr>
              <a:t>Effective and efficient use of financial resources</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pic>
        <p:nvPicPr>
          <p:cNvPr id="2" name="Picture 1"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eGovt"/>
          <p:cNvPicPr>
            <a:picLocks noChangeAspect="1"/>
          </p:cNvPicPr>
          <p:nvPr>
            <p:ph sz="half" idx="2"/>
          </p:nvPr>
        </p:nvPicPr>
        <p:blipFill>
          <a:blip r:embed="rId1"/>
          <a:stretch>
            <a:fillRect/>
          </a:stretch>
        </p:blipFill>
        <p:spPr>
          <a:xfrm>
            <a:off x="7399655" y="1553210"/>
            <a:ext cx="4792345" cy="328612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Expected Outcomes</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6652895" cy="4678680"/>
          </a:xfrm>
          <a:gradFill>
            <a:gsLst>
              <a:gs pos="0">
                <a:srgbClr val="9EE256"/>
              </a:gs>
              <a:gs pos="100000">
                <a:srgbClr val="52762D"/>
              </a:gs>
            </a:gsLst>
            <a:lin ang="5400000" scaled="0"/>
          </a:gradFill>
        </p:spPr>
        <p:txBody>
          <a:bodyPr>
            <a:noAutofit/>
          </a:bodyPr>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e-Government Master Plan Implementation Outcomes is mapped into improvement of the e-Government Development Index and the e-Participation Index. These are measurable impacts that will translate e-Governance from the emerging to the connected stage of development.</a:t>
            </a: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pic>
        <p:nvPicPr>
          <p:cNvPr id="8" name="Picture 7"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79070" y="108585"/>
            <a:ext cx="10476230" cy="1107440"/>
          </a:xfrm>
        </p:spPr>
        <p:txBody>
          <a:bodyPr>
            <a:normAutofit/>
          </a:bodyPr>
          <a:p>
            <a:endParaRPr lang="en-US" b="1">
              <a:latin typeface="Microsoft YaHei UI" panose="020B0503020204020204" charset="-122"/>
              <a:ea typeface="Microsoft YaHei UI" panose="020B0503020204020204" charset="-122"/>
            </a:endParaRPr>
          </a:p>
        </p:txBody>
      </p:sp>
      <p:pic>
        <p:nvPicPr>
          <p:cNvPr id="6" name="Picture 5" descr="logo"/>
          <p:cNvPicPr>
            <a:picLocks noChangeAspect="1"/>
          </p:cNvPicPr>
          <p:nvPr/>
        </p:nvPicPr>
        <p:blipFill>
          <a:blip r:embed="rId1"/>
          <a:stretch>
            <a:fillRect/>
          </a:stretch>
        </p:blipFill>
        <p:spPr>
          <a:xfrm>
            <a:off x="423545" y="6060440"/>
            <a:ext cx="1452880" cy="775335"/>
          </a:xfrm>
          <a:prstGeom prst="rect">
            <a:avLst/>
          </a:prstGeom>
        </p:spPr>
      </p:pic>
      <p:pic>
        <p:nvPicPr>
          <p:cNvPr id="7" name="Content Placeholder 6" descr="eGovt"/>
          <p:cNvPicPr>
            <a:picLocks noChangeAspect="1"/>
          </p:cNvPicPr>
          <p:nvPr>
            <p:ph sz="half" idx="2"/>
          </p:nvPr>
        </p:nvPicPr>
        <p:blipFill>
          <a:blip r:embed="rId2"/>
          <a:stretch>
            <a:fillRect/>
          </a:stretch>
        </p:blipFill>
        <p:spPr>
          <a:xfrm>
            <a:off x="0" y="1386840"/>
            <a:ext cx="3956685" cy="2713355"/>
          </a:xfrm>
          <a:prstGeom prst="rect">
            <a:avLst/>
          </a:prstGeom>
        </p:spPr>
      </p:pic>
      <p:sp>
        <p:nvSpPr>
          <p:cNvPr id="8" name="Content Placeholder 13"/>
          <p:cNvSpPr>
            <a:spLocks noGrp="1"/>
          </p:cNvSpPr>
          <p:nvPr/>
        </p:nvSpPr>
        <p:spPr>
          <a:xfrm>
            <a:off x="0" y="4399280"/>
            <a:ext cx="4398645" cy="1057910"/>
          </a:xfrm>
          <a:prstGeom prst="rect">
            <a:avLst/>
          </a:prstGeom>
          <a:gradFill>
            <a:gsLst>
              <a:gs pos="0">
                <a:srgbClr val="9EE256"/>
              </a:gs>
              <a:gs pos="100000">
                <a:srgbClr val="52762D"/>
              </a:gs>
            </a:gsLst>
            <a:lin ang="5400000" scaled="0"/>
          </a:gra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Wingdings" panose="05000000000000000000" charset="0"/>
              <a:buNone/>
            </a:pPr>
            <a:r>
              <a:rPr lang="en-US" sz="2400" b="1">
                <a:latin typeface="Microsoft YaHei UI" panose="020B0503020204020204" charset="-122"/>
                <a:ea typeface="Microsoft YaHei UI" panose="020B0503020204020204" charset="-122"/>
                <a:cs typeface="Microsoft YaHei UI" panose="020B0503020204020204" charset="-122"/>
                <a:sym typeface="+mn-ea"/>
              </a:rPr>
              <a:t>Ministry of Communications &amp; Digital Economy</a:t>
            </a:r>
            <a:endParaRPr lang="en-US" sz="2400"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2" name="Content Placeholder 1" descr="outcomes"/>
          <p:cNvPicPr>
            <a:picLocks noChangeAspect="1"/>
          </p:cNvPicPr>
          <p:nvPr>
            <p:ph sz="half" idx="1"/>
          </p:nvPr>
        </p:nvPicPr>
        <p:blipFill>
          <a:blip r:embed="rId3"/>
          <a:stretch>
            <a:fillRect/>
          </a:stretch>
        </p:blipFill>
        <p:spPr>
          <a:xfrm>
            <a:off x="4398010" y="-635"/>
            <a:ext cx="7237730" cy="7018655"/>
          </a:xfrm>
          <a:prstGeom prst="rect">
            <a:avLst/>
          </a:prstGeom>
        </p:spPr>
      </p:pic>
      <p:pic>
        <p:nvPicPr>
          <p:cNvPr id="3" name="Picture 2" descr="logo"/>
          <p:cNvPicPr>
            <a:picLocks noChangeAspect="1"/>
          </p:cNvPicPr>
          <p:nvPr/>
        </p:nvPicPr>
        <p:blipFill>
          <a:blip r:embed="rId4"/>
          <a:stretch>
            <a:fillRect/>
          </a:stretch>
        </p:blipFill>
        <p:spPr>
          <a:xfrm>
            <a:off x="10668000" y="6099175"/>
            <a:ext cx="785495" cy="785495"/>
          </a:xfrm>
          <a:prstGeom prst="rect">
            <a:avLst/>
          </a:prstGeom>
        </p:spPr>
      </p:pic>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Drawbacks</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838200" y="1825625"/>
            <a:ext cx="6720205" cy="4351655"/>
          </a:xfrm>
          <a:gradFill>
            <a:gsLst>
              <a:gs pos="0">
                <a:srgbClr val="9EE256"/>
              </a:gs>
              <a:gs pos="100000">
                <a:srgbClr val="52762D">
                  <a:alpha val="87000"/>
                </a:srgbClr>
              </a:gs>
            </a:gsLst>
            <a:lin ang="0" scaled="0"/>
          </a:gradFill>
        </p:spPr>
        <p:txBody>
          <a:bodyPr>
            <a:noAutofit/>
          </a:bodyPr>
          <a:p>
            <a:r>
              <a:rPr lang="en-US" b="1">
                <a:latin typeface="Microsoft YaHei UI" panose="020B0503020204020204" charset="-122"/>
                <a:ea typeface="Microsoft YaHei UI" panose="020B0503020204020204" charset="-122"/>
                <a:cs typeface="Microsoft YaHei UI" panose="020B0503020204020204" charset="-122"/>
                <a:sym typeface="+mn-ea"/>
              </a:rPr>
              <a:t>Near zero Govt led WSIS participation (both at the UN &amp; Africa levels)</a:t>
            </a:r>
            <a:endParaRPr lang="en-US" b="1">
              <a:latin typeface="Microsoft YaHei UI" panose="020B0503020204020204" charset="-122"/>
              <a:ea typeface="Microsoft YaHei UI" panose="020B0503020204020204" charset="-122"/>
              <a:cs typeface="Microsoft YaHei UI" panose="020B0503020204020204" charset="-122"/>
              <a:sym typeface="+mn-ea"/>
            </a:endParaRPr>
          </a:p>
          <a:p>
            <a:r>
              <a:rPr lang="en-US" b="1">
                <a:latin typeface="Microsoft YaHei UI" panose="020B0503020204020204" charset="-122"/>
                <a:ea typeface="Microsoft YaHei UI" panose="020B0503020204020204" charset="-122"/>
                <a:cs typeface="Microsoft YaHei UI" panose="020B0503020204020204" charset="-122"/>
                <a:sym typeface="+mn-ea"/>
              </a:rPr>
              <a:t>No ePublic Procurement: lack of transparency and accountability, </a:t>
            </a:r>
            <a:endParaRPr lang="en-US" b="1">
              <a:latin typeface="Microsoft YaHei UI" panose="020B0503020204020204" charset="-122"/>
              <a:ea typeface="Microsoft YaHei UI" panose="020B0503020204020204" charset="-122"/>
              <a:cs typeface="Microsoft YaHei UI" panose="020B0503020204020204" charset="-122"/>
              <a:sym typeface="+mn-ea"/>
            </a:endParaRPr>
          </a:p>
          <a:p>
            <a:r>
              <a:rPr lang="en-US" b="1">
                <a:latin typeface="Microsoft YaHei UI" panose="020B0503020204020204" charset="-122"/>
                <a:ea typeface="Microsoft YaHei UI" panose="020B0503020204020204" charset="-122"/>
                <a:cs typeface="Microsoft YaHei UI" panose="020B0503020204020204" charset="-122"/>
                <a:sym typeface="+mn-ea"/>
              </a:rPr>
              <a:t>No Govt business Workflow - Document Management with workflow</a:t>
            </a:r>
            <a:endParaRPr lang="en-US" b="1">
              <a:latin typeface="Microsoft YaHei UI" panose="020B0503020204020204" charset="-122"/>
              <a:ea typeface="Microsoft YaHei UI" panose="020B0503020204020204" charset="-122"/>
              <a:cs typeface="Microsoft YaHei UI" panose="020B0503020204020204" charset="-122"/>
              <a:sym typeface="+mn-ea"/>
            </a:endParaRPr>
          </a:p>
          <a:p>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1"/>
          <a:stretch>
            <a:fillRect/>
          </a:stretch>
        </p:blipFill>
        <p:spPr>
          <a:xfrm>
            <a:off x="73025" y="6060440"/>
            <a:ext cx="1452880" cy="775335"/>
          </a:xfrm>
          <a:prstGeom prst="rect">
            <a:avLst/>
          </a:prstGeom>
        </p:spPr>
      </p:pic>
      <p:pic>
        <p:nvPicPr>
          <p:cNvPr id="2" name="Content Placeholder 1" descr="eNig1"/>
          <p:cNvPicPr>
            <a:picLocks noChangeAspect="1"/>
          </p:cNvPicPr>
          <p:nvPr>
            <p:ph sz="half" idx="2"/>
          </p:nvPr>
        </p:nvPicPr>
        <p:blipFill>
          <a:blip r:embed="rId2"/>
          <a:stretch>
            <a:fillRect/>
          </a:stretch>
        </p:blipFill>
        <p:spPr>
          <a:xfrm>
            <a:off x="7447915" y="1146175"/>
            <a:ext cx="4744085" cy="5031105"/>
          </a:xfrm>
          <a:prstGeom prst="rect">
            <a:avLst/>
          </a:prstGeom>
        </p:spPr>
      </p:pic>
      <p:pic>
        <p:nvPicPr>
          <p:cNvPr id="8" name="Picture 7"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descr="eNig1"/>
          <p:cNvPicPr>
            <a:picLocks noChangeAspect="1"/>
          </p:cNvPicPr>
          <p:nvPr>
            <p:ph sz="half" idx="2"/>
          </p:nvPr>
        </p:nvPicPr>
        <p:blipFill>
          <a:blip r:embed="rId1"/>
          <a:stretch>
            <a:fillRect/>
          </a:stretch>
        </p:blipFill>
        <p:spPr>
          <a:xfrm>
            <a:off x="7732395" y="1493520"/>
            <a:ext cx="4201160" cy="4683760"/>
          </a:xfrm>
          <a:prstGeom prst="rect">
            <a:avLst/>
          </a:prstGeom>
        </p:spPr>
      </p:pic>
      <p:sp>
        <p:nvSpPr>
          <p:cNvPr id="13" name="Title 12"/>
          <p:cNvSpPr>
            <a:spLocks noGrp="1"/>
          </p:cNvSpPr>
          <p:nvPr>
            <p:ph type="title"/>
          </p:nvPr>
        </p:nvSpPr>
        <p:spPr/>
        <p:txBody>
          <a:bodyPr>
            <a:normAutofit/>
          </a:bodyPr>
          <a:p>
            <a:r>
              <a:rPr lang="en-US" b="1">
                <a:solidFill>
                  <a:schemeClr val="tx1"/>
                </a:solidFill>
                <a:effectLst>
                  <a:outerShdw blurRad="38100" dist="19050" dir="2700000" algn="tl" rotWithShape="0">
                    <a:schemeClr val="dk1">
                      <a:alpha val="40000"/>
                    </a:schemeClr>
                  </a:outerShdw>
                </a:effectLst>
                <a:latin typeface="Microsoft YaHei UI" panose="020B0503020204020204" charset="-122"/>
                <a:ea typeface="Microsoft YaHei UI" panose="020B0503020204020204" charset="-122"/>
              </a:rPr>
              <a:t>Introduction: Journey thus far</a:t>
            </a:r>
            <a:endParaRPr lang="en-US" b="1">
              <a:solidFill>
                <a:schemeClr val="tx1"/>
              </a:solidFill>
              <a:effectLst>
                <a:outerShdw blurRad="38100" dist="19050" dir="2700000" algn="tl" rotWithShape="0">
                  <a:schemeClr val="dk1">
                    <a:alpha val="40000"/>
                  </a:schemeClr>
                </a:outerShdw>
              </a:effectLst>
              <a:latin typeface="Microsoft YaHei UI" panose="020B0503020204020204" charset="-122"/>
              <a:ea typeface="Microsoft YaHei UI" panose="020B0503020204020204" charset="-122"/>
              <a:cs typeface="Microsoft YaHei UI" panose="020B0503020204020204" charset="-122"/>
              <a:sym typeface="+mn-ea"/>
            </a:endParaRPr>
          </a:p>
        </p:txBody>
      </p:sp>
      <p:sp>
        <p:nvSpPr>
          <p:cNvPr id="14" name="Content Placeholder 13"/>
          <p:cNvSpPr>
            <a:spLocks noGrp="1"/>
          </p:cNvSpPr>
          <p:nvPr>
            <p:ph sz="half" idx="1"/>
          </p:nvPr>
        </p:nvSpPr>
        <p:spPr>
          <a:xfrm>
            <a:off x="838200" y="1825625"/>
            <a:ext cx="10241915" cy="3933190"/>
          </a:xfrm>
          <a:gradFill>
            <a:gsLst>
              <a:gs pos="0">
                <a:srgbClr val="9EE256"/>
              </a:gs>
              <a:gs pos="100000">
                <a:srgbClr val="52762D">
                  <a:alpha val="80000"/>
                </a:srgbClr>
              </a:gs>
            </a:gsLst>
            <a:lin ang="5400000" scaled="0"/>
          </a:gradFill>
        </p:spPr>
        <p:txBody>
          <a:bodyPr>
            <a:normAutofit/>
          </a:bodyPr>
          <a:p>
            <a:r>
              <a:rPr lang="en-US" sz="3600">
                <a:latin typeface="Microsoft YaHei UI" panose="020B0503020204020204" charset="-122"/>
                <a:ea typeface="Microsoft YaHei UI" panose="020B0503020204020204" charset="-122"/>
                <a:cs typeface="Microsoft YaHei UI" panose="020B0503020204020204" charset="-122"/>
              </a:rPr>
              <a:t>Stable democrary since 1999</a:t>
            </a:r>
            <a:endParaRPr lang="en-US" sz="3600">
              <a:latin typeface="Microsoft YaHei UI" panose="020B0503020204020204" charset="-122"/>
              <a:ea typeface="Microsoft YaHei UI" panose="020B0503020204020204" charset="-122"/>
              <a:cs typeface="Microsoft YaHei UI" panose="020B0503020204020204" charset="-122"/>
            </a:endParaRPr>
          </a:p>
          <a:p>
            <a:r>
              <a:rPr lang="en-US" sz="3600">
                <a:latin typeface="Microsoft YaHei UI" panose="020B0503020204020204" charset="-122"/>
                <a:ea typeface="Microsoft YaHei UI" panose="020B0503020204020204" charset="-122"/>
                <a:cs typeface="Microsoft YaHei UI" panose="020B0503020204020204" charset="-122"/>
              </a:rPr>
              <a:t>Effect of Telecom (NCC) Policy 2000 &amp; IT (NITDA) Policy in 2001</a:t>
            </a:r>
            <a:endParaRPr lang="en-US" sz="3600">
              <a:latin typeface="Microsoft YaHei UI" panose="020B0503020204020204" charset="-122"/>
              <a:ea typeface="Microsoft YaHei UI" panose="020B0503020204020204" charset="-122"/>
              <a:cs typeface="Microsoft YaHei UI" panose="020B0503020204020204" charset="-122"/>
            </a:endParaRPr>
          </a:p>
          <a:p>
            <a:r>
              <a:rPr lang="en-US" sz="3600">
                <a:latin typeface="Microsoft YaHei UI" panose="020B0503020204020204" charset="-122"/>
                <a:ea typeface="Microsoft YaHei UI" panose="020B0503020204020204" charset="-122"/>
                <a:cs typeface="Microsoft YaHei UI" panose="020B0503020204020204" charset="-122"/>
                <a:sym typeface="+mn-ea"/>
              </a:rPr>
              <a:t>Telecom (NCC) Act 2003 &amp; IT (NITDA) Acts of 2007</a:t>
            </a:r>
            <a:endParaRPr lang="en-US" sz="3600">
              <a:latin typeface="Microsoft YaHei UI" panose="020B0503020204020204" charset="-122"/>
              <a:ea typeface="Microsoft YaHei UI" panose="020B0503020204020204" charset="-122"/>
              <a:cs typeface="Microsoft YaHei UI" panose="020B0503020204020204" charset="-122"/>
              <a:sym typeface="+mn-ea"/>
            </a:endParaRPr>
          </a:p>
          <a:p>
            <a:r>
              <a:rPr lang="en-US" sz="3600">
                <a:latin typeface="Microsoft YaHei UI" panose="020B0503020204020204" charset="-122"/>
                <a:ea typeface="Microsoft YaHei UI" panose="020B0503020204020204" charset="-122"/>
                <a:cs typeface="Microsoft YaHei UI" panose="020B0503020204020204" charset="-122"/>
              </a:rPr>
              <a:t>Freedom of Information Act, 2011</a:t>
            </a:r>
            <a:endParaRPr lang="en-US" sz="3600">
              <a:latin typeface="Microsoft YaHei UI" panose="020B0503020204020204" charset="-122"/>
              <a:ea typeface="Microsoft YaHei UI" panose="020B0503020204020204" charset="-122"/>
              <a:cs typeface="Microsoft YaHei UI" panose="020B0503020204020204" charset="-122"/>
            </a:endParaRPr>
          </a:p>
        </p:txBody>
      </p:sp>
      <p:pic>
        <p:nvPicPr>
          <p:cNvPr id="6" name="Picture 5" descr="logo"/>
          <p:cNvPicPr>
            <a:picLocks noChangeAspect="1"/>
          </p:cNvPicPr>
          <p:nvPr/>
        </p:nvPicPr>
        <p:blipFill>
          <a:blip r:embed="rId2"/>
          <a:stretch>
            <a:fillRect/>
          </a:stretch>
        </p:blipFill>
        <p:spPr>
          <a:xfrm>
            <a:off x="73025" y="5894070"/>
            <a:ext cx="1764665" cy="941705"/>
          </a:xfrm>
          <a:prstGeom prst="rect">
            <a:avLst/>
          </a:prstGeom>
        </p:spPr>
      </p:pic>
      <p:pic>
        <p:nvPicPr>
          <p:cNvPr id="8" name="Picture 7"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Drawbacks</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838200" y="1825625"/>
            <a:ext cx="6720205" cy="4351655"/>
          </a:xfrm>
          <a:gradFill>
            <a:gsLst>
              <a:gs pos="0">
                <a:srgbClr val="9EE256"/>
              </a:gs>
              <a:gs pos="100000">
                <a:srgbClr val="52762D">
                  <a:alpha val="87000"/>
                </a:srgbClr>
              </a:gs>
            </a:gsLst>
            <a:lin ang="0" scaled="0"/>
          </a:gradFill>
        </p:spPr>
        <p:txBody>
          <a:bodyPr>
            <a:noAutofit/>
          </a:bodyPr>
          <a:p>
            <a:r>
              <a:rPr lang="en-US" b="1">
                <a:latin typeface="Microsoft YaHei UI" panose="020B0503020204020204" charset="-122"/>
                <a:ea typeface="Microsoft YaHei UI" panose="020B0503020204020204" charset="-122"/>
                <a:cs typeface="Microsoft YaHei UI" panose="020B0503020204020204" charset="-122"/>
                <a:sym typeface="+mn-ea"/>
              </a:rPr>
              <a:t>Delivery to last mile (TV White Space to the rescue?)</a:t>
            </a:r>
            <a:endParaRPr lang="en-US" b="1">
              <a:latin typeface="Microsoft YaHei UI" panose="020B0503020204020204" charset="-122"/>
              <a:ea typeface="Microsoft YaHei UI" panose="020B0503020204020204" charset="-122"/>
              <a:cs typeface="Microsoft YaHei UI" panose="020B0503020204020204" charset="-122"/>
              <a:sym typeface="+mn-ea"/>
            </a:endParaRPr>
          </a:p>
          <a:p>
            <a:r>
              <a:rPr lang="en-US" b="1">
                <a:latin typeface="Microsoft YaHei UI" panose="020B0503020204020204" charset="-122"/>
                <a:ea typeface="Microsoft YaHei UI" panose="020B0503020204020204" charset="-122"/>
                <a:cs typeface="Microsoft YaHei UI" panose="020B0503020204020204" charset="-122"/>
                <a:sym typeface="+mn-ea"/>
              </a:rPr>
              <a:t>Need for more laws? Don't think so</a:t>
            </a:r>
            <a:endParaRPr lang="en-US" b="1">
              <a:latin typeface="Microsoft YaHei UI" panose="020B0503020204020204" charset="-122"/>
              <a:ea typeface="Microsoft YaHei UI" panose="020B0503020204020204" charset="-122"/>
              <a:cs typeface="Microsoft YaHei UI" panose="020B0503020204020204" charset="-122"/>
              <a:sym typeface="+mn-ea"/>
            </a:endParaRPr>
          </a:p>
          <a:p>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1"/>
          <a:stretch>
            <a:fillRect/>
          </a:stretch>
        </p:blipFill>
        <p:spPr>
          <a:xfrm>
            <a:off x="73025" y="6060440"/>
            <a:ext cx="1452880" cy="775335"/>
          </a:xfrm>
          <a:prstGeom prst="rect">
            <a:avLst/>
          </a:prstGeom>
        </p:spPr>
      </p:pic>
      <p:pic>
        <p:nvPicPr>
          <p:cNvPr id="2" name="Content Placeholder 1" descr="eNig1"/>
          <p:cNvPicPr>
            <a:picLocks noChangeAspect="1"/>
          </p:cNvPicPr>
          <p:nvPr>
            <p:ph sz="half" idx="2"/>
          </p:nvPr>
        </p:nvPicPr>
        <p:blipFill>
          <a:blip r:embed="rId2"/>
          <a:stretch>
            <a:fillRect/>
          </a:stretch>
        </p:blipFill>
        <p:spPr>
          <a:xfrm>
            <a:off x="7447915" y="1146175"/>
            <a:ext cx="4744085" cy="5031105"/>
          </a:xfrm>
          <a:prstGeom prst="rect">
            <a:avLst/>
          </a:prstGeom>
        </p:spPr>
      </p:pic>
      <p:pic>
        <p:nvPicPr>
          <p:cNvPr id="8" name="Picture 7"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Conclusion</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838200" y="1825625"/>
            <a:ext cx="6720205" cy="4235450"/>
          </a:xfrm>
          <a:gradFill>
            <a:gsLst>
              <a:gs pos="0">
                <a:srgbClr val="9EE256"/>
              </a:gs>
              <a:gs pos="100000">
                <a:srgbClr val="52762D">
                  <a:alpha val="87000"/>
                </a:srgbClr>
              </a:gs>
            </a:gsLst>
            <a:lin ang="0" scaled="0"/>
          </a:gradFill>
        </p:spPr>
        <p:txBody>
          <a:bodyPr>
            <a:noAutofit/>
          </a:bodyPr>
          <a:p>
            <a:r>
              <a:rPr lang="en-US" sz="3600" b="1">
                <a:latin typeface="Microsoft YaHei UI" panose="020B0503020204020204" charset="-122"/>
                <a:ea typeface="Microsoft YaHei UI" panose="020B0503020204020204" charset="-122"/>
                <a:cs typeface="Microsoft YaHei UI" panose="020B0503020204020204" charset="-122"/>
                <a:sym typeface="+mn-ea"/>
              </a:rPr>
              <a:t>Effective eGovernment Implementation would go along way to unlock the Digital Potentials of Nigeria.</a:t>
            </a:r>
            <a:endParaRPr lang="en-US" sz="3600"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1"/>
          <a:stretch>
            <a:fillRect/>
          </a:stretch>
        </p:blipFill>
        <p:spPr>
          <a:xfrm>
            <a:off x="73025" y="6060440"/>
            <a:ext cx="1452880" cy="775335"/>
          </a:xfrm>
          <a:prstGeom prst="rect">
            <a:avLst/>
          </a:prstGeom>
        </p:spPr>
      </p:pic>
      <p:pic>
        <p:nvPicPr>
          <p:cNvPr id="2" name="Content Placeholder 1" descr="eNig1"/>
          <p:cNvPicPr>
            <a:picLocks noChangeAspect="1"/>
          </p:cNvPicPr>
          <p:nvPr>
            <p:ph sz="half" idx="2"/>
          </p:nvPr>
        </p:nvPicPr>
        <p:blipFill>
          <a:blip r:embed="rId2"/>
          <a:stretch>
            <a:fillRect/>
          </a:stretch>
        </p:blipFill>
        <p:spPr>
          <a:xfrm>
            <a:off x="7447915" y="1146175"/>
            <a:ext cx="4744085" cy="4913630"/>
          </a:xfrm>
          <a:prstGeom prst="rect">
            <a:avLst/>
          </a:prstGeom>
        </p:spPr>
      </p:pic>
      <p:pic>
        <p:nvPicPr>
          <p:cNvPr id="8" name="Picture 7"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p>
            <a:endParaRPr lang="en-US"/>
          </a:p>
        </p:txBody>
      </p:sp>
      <p:sp>
        <p:nvSpPr>
          <p:cNvPr id="14" name="Content Placeholder 13"/>
          <p:cNvSpPr>
            <a:spLocks noGrp="1"/>
          </p:cNvSpPr>
          <p:nvPr>
            <p:ph sz="half" idx="1"/>
          </p:nvPr>
        </p:nvSpPr>
        <p:spPr>
          <a:xfrm>
            <a:off x="340360" y="1562735"/>
            <a:ext cx="5181600" cy="4351338"/>
          </a:xfrm>
        </p:spPr>
        <p:txBody>
          <a:bodyPr>
            <a:noAutofit/>
          </a:bodyPr>
          <a:p>
            <a:pPr marL="0" indent="0">
              <a:buNone/>
            </a:pPr>
            <a:endParaRPr lang="en-US" sz="5400" b="1">
              <a:latin typeface="Microsoft YaHei UI" panose="020B0503020204020204" charset="-122"/>
              <a:ea typeface="Microsoft YaHei UI" panose="020B0503020204020204" charset="-122"/>
              <a:cs typeface="Microsoft YaHei UI" panose="020B0503020204020204" charset="-122"/>
              <a:sym typeface="+mn-ea"/>
            </a:endParaRPr>
          </a:p>
          <a:p>
            <a:pPr marL="0" indent="0">
              <a:buNone/>
            </a:pPr>
            <a:endParaRPr lang="en-US" sz="5400" b="1">
              <a:latin typeface="Microsoft YaHei UI" panose="020B0503020204020204" charset="-122"/>
              <a:ea typeface="Microsoft YaHei UI" panose="020B0503020204020204" charset="-122"/>
              <a:cs typeface="Microsoft YaHei UI" panose="020B0503020204020204" charset="-122"/>
              <a:sym typeface="+mn-ea"/>
            </a:endParaRPr>
          </a:p>
          <a:p>
            <a:pPr marL="0" indent="0" algn="l">
              <a:buNone/>
            </a:pPr>
            <a:r>
              <a:rPr lang="en-US" sz="5400" b="1">
                <a:latin typeface="Microsoft YaHei UI" panose="020B0503020204020204" charset="-122"/>
                <a:ea typeface="Microsoft YaHei UI" panose="020B0503020204020204" charset="-122"/>
                <a:cs typeface="Microsoft YaHei UI" panose="020B0503020204020204" charset="-122"/>
                <a:sym typeface="+mn-ea"/>
              </a:rPr>
              <a:t>Thank you.</a:t>
            </a:r>
            <a:endParaRPr lang="en-US" sz="5400" b="1">
              <a:latin typeface="Microsoft YaHei UI" panose="020B0503020204020204" charset="-122"/>
              <a:ea typeface="Microsoft YaHei UI" panose="020B0503020204020204" charset="-122"/>
              <a:cs typeface="Microsoft YaHei UI" panose="020B0503020204020204" charset="-122"/>
              <a:sym typeface="+mn-ea"/>
            </a:endParaRPr>
          </a:p>
          <a:p>
            <a:pPr marL="0" indent="0" algn="l">
              <a:buNone/>
            </a:pPr>
            <a:r>
              <a:rPr lang="en-US" sz="2400" b="1">
                <a:latin typeface="Microsoft YaHei UI" panose="020B0503020204020204" charset="-122"/>
                <a:ea typeface="Microsoft YaHei UI" panose="020B0503020204020204" charset="-122"/>
                <a:cs typeface="Microsoft YaHei UI" panose="020B0503020204020204" charset="-122"/>
                <a:sym typeface="+mn-ea"/>
              </a:rPr>
              <a:t>jolufuye@kontemporary.net</a:t>
            </a:r>
            <a:endParaRPr lang="en-US" sz="2400"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1"/>
          <a:stretch>
            <a:fillRect/>
          </a:stretch>
        </p:blipFill>
        <p:spPr>
          <a:xfrm>
            <a:off x="73025" y="6060440"/>
            <a:ext cx="1452880" cy="775335"/>
          </a:xfrm>
          <a:prstGeom prst="rect">
            <a:avLst/>
          </a:prstGeom>
        </p:spPr>
      </p:pic>
      <p:pic>
        <p:nvPicPr>
          <p:cNvPr id="4" name="Picture 3" descr="logo"/>
          <p:cNvPicPr>
            <a:picLocks noChangeAspect="1"/>
          </p:cNvPicPr>
          <p:nvPr/>
        </p:nvPicPr>
        <p:blipFill>
          <a:blip r:embed="rId2"/>
          <a:stretch>
            <a:fillRect/>
          </a:stretch>
        </p:blipFill>
        <p:spPr>
          <a:xfrm>
            <a:off x="10668000" y="6099175"/>
            <a:ext cx="785495" cy="785495"/>
          </a:xfrm>
          <a:prstGeom prst="rect">
            <a:avLst/>
          </a:prstGeom>
        </p:spPr>
      </p:pic>
      <p:pic>
        <p:nvPicPr>
          <p:cNvPr id="7" name="Content Placeholder 6" descr="eNig3"/>
          <p:cNvPicPr>
            <a:picLocks noChangeAspect="1"/>
          </p:cNvPicPr>
          <p:nvPr>
            <p:ph sz="half" idx="2"/>
          </p:nvPr>
        </p:nvPicPr>
        <p:blipFill>
          <a:blip r:embed="rId3"/>
          <a:stretch>
            <a:fillRect/>
          </a:stretch>
        </p:blipFill>
        <p:spPr>
          <a:xfrm>
            <a:off x="5319395" y="38735"/>
            <a:ext cx="6781165" cy="587565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eNig1"/>
          <p:cNvPicPr>
            <a:picLocks noChangeAspect="1"/>
          </p:cNvPicPr>
          <p:nvPr>
            <p:ph sz="half" idx="2"/>
          </p:nvPr>
        </p:nvPicPr>
        <p:blipFill>
          <a:blip r:embed="rId1"/>
          <a:stretch>
            <a:fillRect/>
          </a:stretch>
        </p:blipFill>
        <p:spPr>
          <a:xfrm>
            <a:off x="5461635" y="242570"/>
            <a:ext cx="7822565" cy="655383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Institutional Drivers</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11852910" cy="4813935"/>
          </a:xfrm>
          <a:gradFill>
            <a:gsLst>
              <a:gs pos="0">
                <a:srgbClr val="9EE256"/>
              </a:gs>
              <a:gs pos="100000">
                <a:srgbClr val="52762D">
                  <a:alpha val="90000"/>
                </a:srgbClr>
              </a:gs>
            </a:gsLst>
            <a:lin ang="5400000" scaled="0"/>
          </a:gradFill>
        </p:spPr>
        <p:txBody>
          <a:bodyPr>
            <a:noAutofit/>
          </a:bodyPr>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Federal Ministry of Communications and Digital Economy</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NCC: Nigerian Communications Commission (Telecom Regulations)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NBC: National Broadcasting Corporation (Spectrum Management - TV White Space)</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NITDA: National IT Development Agency (IT Standards and Regulations)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Government Access Providers: NIGCOMSAT, Galaxy Backbone</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marL="0" indent="0" algn="l">
              <a:buFont typeface="Wingdings" panose="05000000000000000000" charset="0"/>
              <a:buNone/>
            </a:pP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pic>
        <p:nvPicPr>
          <p:cNvPr id="8" name="Picture 7"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eNig1"/>
          <p:cNvPicPr>
            <a:picLocks noChangeAspect="1"/>
          </p:cNvPicPr>
          <p:nvPr>
            <p:ph sz="half" idx="2"/>
          </p:nvPr>
        </p:nvPicPr>
        <p:blipFill>
          <a:blip r:embed="rId1"/>
          <a:stretch>
            <a:fillRect/>
          </a:stretch>
        </p:blipFill>
        <p:spPr>
          <a:xfrm>
            <a:off x="5461635" y="242570"/>
            <a:ext cx="7822565" cy="655383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Institutional Drivers</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11852910" cy="4678680"/>
          </a:xfrm>
          <a:gradFill>
            <a:gsLst>
              <a:gs pos="0">
                <a:srgbClr val="9EE256"/>
              </a:gs>
              <a:gs pos="100000">
                <a:srgbClr val="52762D">
                  <a:alpha val="90000"/>
                </a:srgbClr>
              </a:gs>
            </a:gsLst>
            <a:lin ang="5400000" scaled="0"/>
          </a:gradFill>
        </p:spPr>
        <p:txBody>
          <a:bodyPr>
            <a:noAutofit/>
          </a:bodyPr>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NBS: National Bureau of Statistics</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CBN: Central Bank of Nigeria</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NIMC: National Identity Management Commission - Digital identity</a:t>
            </a: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pic>
        <p:nvPicPr>
          <p:cNvPr id="8" name="Picture 7"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eNig1"/>
          <p:cNvPicPr>
            <a:picLocks noChangeAspect="1"/>
          </p:cNvPicPr>
          <p:nvPr>
            <p:ph sz="half" idx="2"/>
          </p:nvPr>
        </p:nvPicPr>
        <p:blipFill>
          <a:blip r:embed="rId1"/>
          <a:stretch>
            <a:fillRect/>
          </a:stretch>
        </p:blipFill>
        <p:spPr>
          <a:xfrm>
            <a:off x="5461635" y="242570"/>
            <a:ext cx="7822565" cy="655383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Where are we?</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11852910" cy="4813935"/>
          </a:xfrm>
          <a:gradFill>
            <a:gsLst>
              <a:gs pos="0">
                <a:srgbClr val="9EE256"/>
              </a:gs>
              <a:gs pos="100000">
                <a:srgbClr val="52762D"/>
              </a:gs>
            </a:gsLst>
            <a:lin ang="0" scaled="0"/>
          </a:gradFill>
        </p:spPr>
        <p:txBody>
          <a:bodyPr>
            <a:noAutofit/>
          </a:bodyPr>
          <a:p>
            <a:pPr marL="0" indent="0" algn="l">
              <a:buFont typeface="Wingdings" panose="05000000000000000000" charset="0"/>
              <a:buNone/>
            </a:pPr>
            <a:r>
              <a:rPr lang="en-US" b="1">
                <a:latin typeface="Microsoft YaHei UI" panose="020B0503020204020204" charset="-122"/>
                <a:ea typeface="Microsoft YaHei UI" panose="020B0503020204020204" charset="-122"/>
                <a:cs typeface="Microsoft YaHei UI" panose="020B0503020204020204" charset="-122"/>
                <a:sym typeface="+mn-ea"/>
              </a:rPr>
              <a:t>Infrastructure</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International connectivity</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lvl="1" algn="l">
              <a:buFont typeface="Wingdings" panose="05000000000000000000" charset="0"/>
              <a:buChar char="Ø"/>
            </a:pPr>
            <a:r>
              <a:rPr lang="en-US" b="1">
                <a:latin typeface="Microsoft YaHei UI" panose="020B0503020204020204" charset="-122"/>
                <a:ea typeface="Microsoft YaHei UI" panose="020B0503020204020204" charset="-122"/>
                <a:cs typeface="Microsoft YaHei UI" panose="020B0503020204020204" charset="-122"/>
                <a:sym typeface="+mn-ea"/>
              </a:rPr>
              <a:t>340 GB with a single international submarine cable in 2001</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lvl="1" algn="l">
              <a:buFont typeface="Wingdings" panose="05000000000000000000" charset="0"/>
              <a:buChar char="Ø"/>
            </a:pPr>
            <a:r>
              <a:rPr lang="en-US" b="1">
                <a:latin typeface="Microsoft YaHei UI" panose="020B0503020204020204" charset="-122"/>
                <a:ea typeface="Microsoft YaHei UI" panose="020B0503020204020204" charset="-122"/>
                <a:cs typeface="Microsoft YaHei UI" panose="020B0503020204020204" charset="-122"/>
                <a:sym typeface="+mn-ea"/>
              </a:rPr>
              <a:t>9 Tbit/s by 2012</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lvl="1" algn="l">
              <a:buFont typeface="Wingdings" panose="05000000000000000000" charset="0"/>
              <a:buChar char="Ø"/>
            </a:pPr>
            <a:r>
              <a:rPr lang="en-US" sz="4000" b="1">
                <a:latin typeface="Microsoft YaHei UI" panose="020B0503020204020204" charset="-122"/>
                <a:ea typeface="Microsoft YaHei UI" panose="020B0503020204020204" charset="-122"/>
                <a:cs typeface="Microsoft YaHei UI" panose="020B0503020204020204" charset="-122"/>
                <a:sym typeface="+mn-ea"/>
              </a:rPr>
              <a:t>97.92Tbit/s by 2014</a:t>
            </a:r>
            <a:endParaRPr lang="en-US" sz="4000" b="1">
              <a:latin typeface="Microsoft YaHei UI" panose="020B0503020204020204" charset="-122"/>
              <a:ea typeface="Microsoft YaHei UI" panose="020B0503020204020204" charset="-122"/>
              <a:cs typeface="Microsoft YaHei UI" panose="020B0503020204020204" charset="-122"/>
              <a:sym typeface="+mn-ea"/>
            </a:endParaRPr>
          </a:p>
          <a:p>
            <a:pPr lvl="1" algn="l">
              <a:buFont typeface="Wingdings" panose="05000000000000000000" charset="0"/>
              <a:buChar char="Ø"/>
            </a:pPr>
            <a:r>
              <a:rPr lang="en-US" b="1">
                <a:latin typeface="Microsoft YaHei UI" panose="020B0503020204020204" charset="-122"/>
                <a:ea typeface="Microsoft YaHei UI" panose="020B0503020204020204" charset="-122"/>
                <a:cs typeface="Microsoft YaHei UI" panose="020B0503020204020204" charset="-122"/>
                <a:sym typeface="+mn-ea"/>
              </a:rPr>
              <a:t>Delivery mostly by mobile broadband - 2.5G (GPRS), EDGE, UMTS, HSPA, HSPA+ and CDMA EV-DO, 3G, 4G/LTE</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lvl="0"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Services</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lvl="1" algn="l">
              <a:buFont typeface="Wingdings" panose="05000000000000000000" charset="0"/>
              <a:buChar char="Ø"/>
            </a:pPr>
            <a:r>
              <a:rPr lang="en-US" b="1">
                <a:latin typeface="Microsoft YaHei UI" panose="020B0503020204020204" charset="-122"/>
                <a:ea typeface="Microsoft YaHei UI" panose="020B0503020204020204" charset="-122"/>
                <a:cs typeface="Microsoft YaHei UI" panose="020B0503020204020204" charset="-122"/>
                <a:sym typeface="+mn-ea"/>
              </a:rPr>
              <a:t> 1Gov.NG services by Galaxy Backbone Plc connecting 4,000 locations &amp; 350 MDAs </a:t>
            </a: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pic>
        <p:nvPicPr>
          <p:cNvPr id="8" name="Picture 7"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eNig1"/>
          <p:cNvPicPr>
            <a:picLocks noChangeAspect="1"/>
          </p:cNvPicPr>
          <p:nvPr>
            <p:ph sz="half" idx="2"/>
          </p:nvPr>
        </p:nvPicPr>
        <p:blipFill>
          <a:blip r:embed="rId1"/>
          <a:stretch>
            <a:fillRect/>
          </a:stretch>
        </p:blipFill>
        <p:spPr>
          <a:xfrm>
            <a:off x="5461635" y="242570"/>
            <a:ext cx="7822565" cy="655383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Where are we?</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11852910" cy="4813935"/>
          </a:xfrm>
          <a:gradFill>
            <a:gsLst>
              <a:gs pos="0">
                <a:srgbClr val="9EE256"/>
              </a:gs>
              <a:gs pos="100000">
                <a:srgbClr val="52762D"/>
              </a:gs>
            </a:gsLst>
            <a:lin ang="0" scaled="0"/>
          </a:gradFill>
        </p:spPr>
        <p:txBody>
          <a:bodyPr>
            <a:noAutofit/>
          </a:bodyPr>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Transformation of erstwhile Ministry of Communications to Ministry of Communications &amp; Digital Economy.</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Designation of Telco infrastructure as Critical National Infrastructure meaning govt will provide security and prosecute any deliberate disruption of the telco facilities and operations.</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Right of Way fees reduction for Infracos</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Virtual meeting now standard in Federal Executive Council meetings</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Increasing Online Applications</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pic>
        <p:nvPicPr>
          <p:cNvPr id="8" name="Picture 7"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eNig1"/>
          <p:cNvPicPr>
            <a:picLocks noChangeAspect="1"/>
          </p:cNvPicPr>
          <p:nvPr>
            <p:ph sz="half" idx="2"/>
          </p:nvPr>
        </p:nvPicPr>
        <p:blipFill>
          <a:blip r:embed="rId1"/>
          <a:stretch>
            <a:fillRect/>
          </a:stretch>
        </p:blipFill>
        <p:spPr>
          <a:xfrm>
            <a:off x="5461635" y="242570"/>
            <a:ext cx="7822565" cy="655383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Online Applications</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11852910" cy="4813935"/>
          </a:xfrm>
          <a:gradFill>
            <a:gsLst>
              <a:gs pos="0">
                <a:srgbClr val="9EE256"/>
              </a:gs>
              <a:gs pos="100000">
                <a:srgbClr val="52762D">
                  <a:alpha val="90000"/>
                </a:srgbClr>
              </a:gs>
            </a:gsLst>
            <a:lin ang="5400000" scaled="0"/>
          </a:gradFill>
        </p:spPr>
        <p:txBody>
          <a:bodyPr>
            <a:noAutofit/>
          </a:bodyPr>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CBN: </a:t>
            </a:r>
            <a:r>
              <a:rPr lang="en-US" b="1">
                <a:latin typeface="Microsoft YaHei UI" panose="020B0503020204020204" charset="-122"/>
                <a:ea typeface="Microsoft YaHei UI" panose="020B0503020204020204" charset="-122"/>
                <a:cs typeface="Microsoft YaHei UI" panose="020B0503020204020204" charset="-122"/>
                <a:sym typeface="+mn-ea"/>
              </a:rPr>
              <a:t>TSA - Treasury Single Account;</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OAGF: Office of the Accountant - General for the Federation,  IPPIS: Integrated Payroll Payment Information System; </a:t>
            </a:r>
            <a:r>
              <a:rPr lang="en-US" b="1">
                <a:latin typeface="Microsoft YaHei UI" panose="020B0503020204020204" charset="-122"/>
                <a:ea typeface="Microsoft YaHei UI" panose="020B0503020204020204" charset="-122"/>
                <a:cs typeface="Microsoft YaHei UI" panose="020B0503020204020204" charset="-122"/>
                <a:sym typeface="+mn-ea"/>
              </a:rPr>
              <a:t>GIFMIS: Government Integrated Financial Management Information System. www.gifmis.gov.ng</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FIRS: Federal Inland Revenue Service - eTax Clearance Certificate. www.firs.gov.ng</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OAuGF: Office of the Auditor-General for the Federation (AuditTracker, Afrrep- Audit Firm Registration and Renewal Portal). www.oaugf.ng</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pic>
        <p:nvPicPr>
          <p:cNvPr id="8" name="Picture 7"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eNig1"/>
          <p:cNvPicPr>
            <a:picLocks noChangeAspect="1"/>
          </p:cNvPicPr>
          <p:nvPr>
            <p:ph sz="half" idx="2"/>
          </p:nvPr>
        </p:nvPicPr>
        <p:blipFill>
          <a:blip r:embed="rId1"/>
          <a:stretch>
            <a:fillRect/>
          </a:stretch>
        </p:blipFill>
        <p:spPr>
          <a:xfrm>
            <a:off x="5461635" y="242570"/>
            <a:ext cx="7822565" cy="6553835"/>
          </a:xfrm>
          <a:prstGeom prst="rect">
            <a:avLst/>
          </a:prstGeom>
        </p:spPr>
      </p:pic>
      <p:sp>
        <p:nvSpPr>
          <p:cNvPr id="13" name="Title 12"/>
          <p:cNvSpPr>
            <a:spLocks noGrp="1"/>
          </p:cNvSpPr>
          <p:nvPr>
            <p:ph type="title"/>
          </p:nvPr>
        </p:nvSpPr>
        <p:spPr>
          <a:xfrm>
            <a:off x="857885" y="139065"/>
            <a:ext cx="10476230" cy="1107440"/>
          </a:xfrm>
        </p:spPr>
        <p:txBody>
          <a:bodyPr>
            <a:normAutofit/>
          </a:bodyPr>
          <a:p>
            <a:r>
              <a:rPr lang="en-US" b="1">
                <a:latin typeface="Microsoft YaHei UI" panose="020B0503020204020204" charset="-122"/>
                <a:ea typeface="Microsoft YaHei UI" panose="020B0503020204020204" charset="-122"/>
                <a:cs typeface="Microsoft YaHei UI" panose="020B0503020204020204" charset="-122"/>
                <a:sym typeface="+mn-ea"/>
              </a:rPr>
              <a:t>Online Applications</a:t>
            </a:r>
            <a:endParaRPr lang="en-US" b="1">
              <a:latin typeface="Microsoft YaHei UI" panose="020B0503020204020204" charset="-122"/>
              <a:ea typeface="Microsoft YaHei UI" panose="020B0503020204020204" charset="-122"/>
            </a:endParaRPr>
          </a:p>
        </p:txBody>
      </p:sp>
      <p:sp>
        <p:nvSpPr>
          <p:cNvPr id="14" name="Content Placeholder 13"/>
          <p:cNvSpPr>
            <a:spLocks noGrp="1"/>
          </p:cNvSpPr>
          <p:nvPr>
            <p:ph sz="half" idx="1"/>
          </p:nvPr>
        </p:nvSpPr>
        <p:spPr>
          <a:xfrm>
            <a:off x="339725" y="1246505"/>
            <a:ext cx="11852910" cy="4674870"/>
          </a:xfrm>
          <a:gradFill>
            <a:gsLst>
              <a:gs pos="0">
                <a:srgbClr val="9EE256"/>
              </a:gs>
              <a:gs pos="100000">
                <a:srgbClr val="52762D">
                  <a:alpha val="92000"/>
                </a:srgbClr>
              </a:gs>
            </a:gsLst>
            <a:lin ang="5400000" scaled="0"/>
          </a:gradFill>
        </p:spPr>
        <p:txBody>
          <a:bodyPr>
            <a:noAutofit/>
          </a:bodyPr>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BVN - Bank Verification Number</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JAMB - Online exams for Admission into Nigerian Universities</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CAC: Company Registration Portal</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NIM: Nigerian Immigration Service, ePassport, eVisa, ePermit</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NCS: Nigeria Customs Service, eServices</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Health and Welfare▪ Mobile Drug Authentication, </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National Health Insurance Scheme (www.nhis.gov.ng)</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Driver's License(www.nigeriadriverslicence.org)</a:t>
            </a:r>
            <a:endParaRPr lang="en-US" b="1">
              <a:latin typeface="Microsoft YaHei UI" panose="020B0503020204020204" charset="-122"/>
              <a:ea typeface="Microsoft YaHei UI" panose="020B0503020204020204" charset="-122"/>
              <a:cs typeface="Microsoft YaHei UI" panose="020B0503020204020204" charset="-122"/>
              <a:sym typeface="+mn-ea"/>
            </a:endParaRPr>
          </a:p>
          <a:p>
            <a:pPr algn="l">
              <a:buFont typeface="Wingdings" panose="05000000000000000000" charset="0"/>
              <a:buChar char="ü"/>
            </a:pPr>
            <a:r>
              <a:rPr lang="en-US" b="1">
                <a:latin typeface="Microsoft YaHei UI" panose="020B0503020204020204" charset="-122"/>
                <a:ea typeface="Microsoft YaHei UI" panose="020B0503020204020204" charset="-122"/>
                <a:cs typeface="Microsoft YaHei UI" panose="020B0503020204020204" charset="-122"/>
                <a:sym typeface="+mn-ea"/>
              </a:rPr>
              <a:t>Vehicle License(www.nvisng.org)</a:t>
            </a:r>
            <a:endParaRPr lang="en-US" b="1">
              <a:latin typeface="Microsoft YaHei UI" panose="020B0503020204020204" charset="-122"/>
              <a:ea typeface="Microsoft YaHei UI" panose="020B0503020204020204" charset="-122"/>
              <a:cs typeface="Microsoft YaHei UI" panose="020B0503020204020204" charset="-122"/>
              <a:sym typeface="+mn-ea"/>
            </a:endParaRPr>
          </a:p>
        </p:txBody>
      </p:sp>
      <p:pic>
        <p:nvPicPr>
          <p:cNvPr id="6" name="Picture 5" descr="logo"/>
          <p:cNvPicPr>
            <a:picLocks noChangeAspect="1"/>
          </p:cNvPicPr>
          <p:nvPr/>
        </p:nvPicPr>
        <p:blipFill>
          <a:blip r:embed="rId2"/>
          <a:stretch>
            <a:fillRect/>
          </a:stretch>
        </p:blipFill>
        <p:spPr>
          <a:xfrm>
            <a:off x="423545" y="6060440"/>
            <a:ext cx="1452880" cy="775335"/>
          </a:xfrm>
          <a:prstGeom prst="rect">
            <a:avLst/>
          </a:prstGeom>
        </p:spPr>
      </p:pic>
      <p:pic>
        <p:nvPicPr>
          <p:cNvPr id="8" name="Picture 7" descr="logo"/>
          <p:cNvPicPr>
            <a:picLocks noChangeAspect="1"/>
          </p:cNvPicPr>
          <p:nvPr/>
        </p:nvPicPr>
        <p:blipFill>
          <a:blip r:embed="rId3"/>
          <a:stretch>
            <a:fillRect/>
          </a:stretch>
        </p:blipFill>
        <p:spPr>
          <a:xfrm>
            <a:off x="10668000" y="6099175"/>
            <a:ext cx="785495" cy="78549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7481</Words>
  <Application>WPS Presentation</Application>
  <PresentationFormat>Widescreen</PresentationFormat>
  <Paragraphs>234</Paragraphs>
  <Slides>32</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32</vt:i4>
      </vt:variant>
    </vt:vector>
  </HeadingPairs>
  <TitlesOfParts>
    <vt:vector size="43" baseType="lpstr">
      <vt:lpstr>Arial</vt:lpstr>
      <vt:lpstr>SimSun</vt:lpstr>
      <vt:lpstr>Wingdings</vt:lpstr>
      <vt:lpstr>Microsoft YaHei UI</vt:lpstr>
      <vt:lpstr>Tahoma</vt:lpstr>
      <vt:lpstr>Calibri Light</vt:lpstr>
      <vt:lpstr>Calibri</vt:lpstr>
      <vt:lpstr>Microsoft YaHei</vt:lpstr>
      <vt:lpstr>Arial Unicode MS</vt:lpstr>
      <vt:lpstr>Wingdings</vt:lpstr>
      <vt:lpstr>Office Theme</vt:lpstr>
      <vt:lpstr>PowerPoint 演示文稿</vt:lpstr>
      <vt:lpstr>Talking Points</vt:lpstr>
      <vt:lpstr>Introduction</vt:lpstr>
      <vt:lpstr>Policy Frameworks in place</vt:lpstr>
      <vt:lpstr>Institutional Drivers</vt:lpstr>
      <vt:lpstr>Policy Frameworks in place</vt:lpstr>
      <vt:lpstr>Where are we?</vt:lpstr>
      <vt:lpstr>Outcomes</vt:lpstr>
      <vt:lpstr>Applications</vt:lpstr>
      <vt:lpstr>Online Applications</vt:lpstr>
      <vt:lpstr>Online Applications</vt:lpstr>
      <vt:lpstr>Digital Economy Trends/Stats</vt:lpstr>
      <vt:lpstr>Digital Economy Trends/Stats</vt:lpstr>
      <vt:lpstr>Digital Economy Trends/Stats</vt:lpstr>
      <vt:lpstr>Drawbacks</vt:lpstr>
      <vt:lpstr>Policy Frameworks in place</vt:lpstr>
      <vt:lpstr>Policy Frameworks in place</vt:lpstr>
      <vt:lpstr>Policy Frameworks in place</vt:lpstr>
      <vt:lpstr>Policy Frameworks in place</vt:lpstr>
      <vt:lpstr>NITDA Guidelines &amp; Frameworks</vt:lpstr>
      <vt:lpstr>NITDA Guidelines &amp; Frameworks</vt:lpstr>
      <vt:lpstr>Policy Frameworks in place</vt:lpstr>
      <vt:lpstr>FMoCDE eGovt Master Plan</vt:lpstr>
      <vt:lpstr>FMoCDE eGovt Master Plan</vt:lpstr>
      <vt:lpstr>FMoCDE eGovt Master Plan</vt:lpstr>
      <vt:lpstr>Expected Outcomes</vt:lpstr>
      <vt:lpstr>Expected Outcomes</vt:lpstr>
      <vt:lpstr>FMoCDE eGovt Master Plan</vt:lpstr>
      <vt:lpstr>Drawbacks</vt:lpstr>
      <vt:lpstr>Drawbacks</vt:lpstr>
      <vt:lpstr>Drawbacks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Jim Elias</cp:lastModifiedBy>
  <cp:revision>87</cp:revision>
  <dcterms:created xsi:type="dcterms:W3CDTF">2020-05-31T21:18:00Z</dcterms:created>
  <dcterms:modified xsi:type="dcterms:W3CDTF">2020-11-16T22:50:47Z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1033-11.2.0.9739</vt:lpwstr>
  </property>
</Properties>
</file>